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8" r:id="rId2"/>
    <p:sldId id="259" r:id="rId3"/>
    <p:sldId id="319" r:id="rId4"/>
    <p:sldId id="547" r:id="rId5"/>
    <p:sldId id="408" r:id="rId6"/>
    <p:sldId id="548" r:id="rId7"/>
    <p:sldId id="465" r:id="rId8"/>
    <p:sldId id="486" r:id="rId9"/>
    <p:sldId id="512" r:id="rId10"/>
    <p:sldId id="558" r:id="rId11"/>
    <p:sldId id="467" r:id="rId12"/>
    <p:sldId id="499" r:id="rId13"/>
    <p:sldId id="503" r:id="rId14"/>
    <p:sldId id="318" r:id="rId15"/>
    <p:sldId id="256" r:id="rId16"/>
    <p:sldId id="257" r:id="rId17"/>
    <p:sldId id="560" r:id="rId18"/>
    <p:sldId id="561" r:id="rId19"/>
    <p:sldId id="260" r:id="rId20"/>
    <p:sldId id="261" r:id="rId21"/>
    <p:sldId id="262" r:id="rId22"/>
    <p:sldId id="562" r:id="rId23"/>
    <p:sldId id="563" r:id="rId24"/>
    <p:sldId id="564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63" r:id="rId43"/>
    <p:sldId id="565" r:id="rId4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87" d="100"/>
          <a:sy n="87" d="100"/>
        </p:scale>
        <p:origin x="6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431B81-93E9-4346-BB7A-A22A5252A92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0AAF965-D91B-46D4-AAC1-69F833E6B087}">
      <dgm:prSet/>
      <dgm:spPr/>
      <dgm:t>
        <a:bodyPr/>
        <a:lstStyle/>
        <a:p>
          <a:pPr>
            <a:lnSpc>
              <a:spcPct val="100000"/>
            </a:lnSpc>
          </a:pPr>
          <a:r>
            <a:rPr lang="fr-BE" dirty="0"/>
            <a:t>More </a:t>
          </a:r>
          <a:r>
            <a:rPr lang="fr-BE" b="1" dirty="0"/>
            <a:t>synergies</a:t>
          </a:r>
          <a:r>
            <a:rPr lang="fr-BE" dirty="0"/>
            <a:t> and a more </a:t>
          </a:r>
          <a:r>
            <a:rPr lang="fr-BE" b="1" dirty="0" err="1"/>
            <a:t>integrated</a:t>
          </a:r>
          <a:r>
            <a:rPr lang="fr-BE" b="1" dirty="0"/>
            <a:t> </a:t>
          </a:r>
          <a:r>
            <a:rPr lang="fr-BE" b="1" dirty="0" err="1"/>
            <a:t>approach</a:t>
          </a:r>
          <a:endParaRPr lang="en-US" b="1" dirty="0"/>
        </a:p>
      </dgm:t>
    </dgm:pt>
    <dgm:pt modelId="{69EC77B6-C3E0-480F-BFDB-C50DEFB89E92}" type="parTrans" cxnId="{74493850-271F-4FDB-B890-040C6D89EBA0}">
      <dgm:prSet/>
      <dgm:spPr/>
      <dgm:t>
        <a:bodyPr/>
        <a:lstStyle/>
        <a:p>
          <a:endParaRPr lang="en-US"/>
        </a:p>
      </dgm:t>
    </dgm:pt>
    <dgm:pt modelId="{FB08F24B-8929-4263-9E8B-A710794CDAA3}" type="sibTrans" cxnId="{74493850-271F-4FDB-B890-040C6D89EBA0}">
      <dgm:prSet/>
      <dgm:spPr/>
      <dgm:t>
        <a:bodyPr/>
        <a:lstStyle/>
        <a:p>
          <a:endParaRPr lang="en-US"/>
        </a:p>
      </dgm:t>
    </dgm:pt>
    <dgm:pt modelId="{905E8281-2D28-4086-9AF4-46996EE90DCB}">
      <dgm:prSet/>
      <dgm:spPr/>
      <dgm:t>
        <a:bodyPr/>
        <a:lstStyle/>
        <a:p>
          <a:pPr>
            <a:lnSpc>
              <a:spcPct val="100000"/>
            </a:lnSpc>
          </a:pPr>
          <a:r>
            <a:rPr lang="fr-BE" b="1" dirty="0" err="1"/>
            <a:t>Specific</a:t>
          </a:r>
          <a:r>
            <a:rPr lang="fr-BE" dirty="0"/>
            <a:t> </a:t>
          </a:r>
          <a:r>
            <a:rPr lang="fr-BE" b="1" dirty="0"/>
            <a:t>objectives </a:t>
          </a:r>
          <a:r>
            <a:rPr lang="fr-BE" b="0" dirty="0"/>
            <a:t>(territorial </a:t>
          </a:r>
          <a:r>
            <a:rPr lang="fr-BE" b="0" dirty="0" err="1"/>
            <a:t>disparities</a:t>
          </a:r>
          <a:r>
            <a:rPr lang="fr-BE" b="0" dirty="0"/>
            <a:t>, living standards in rural areas)</a:t>
          </a:r>
          <a:endParaRPr lang="en-US" b="0" dirty="0"/>
        </a:p>
      </dgm:t>
    </dgm:pt>
    <dgm:pt modelId="{9128B9AD-6C3C-4FD4-9A04-A68E129285A5}" type="parTrans" cxnId="{672A89A6-D79A-4E3D-9266-540ACC96199A}">
      <dgm:prSet/>
      <dgm:spPr/>
      <dgm:t>
        <a:bodyPr/>
        <a:lstStyle/>
        <a:p>
          <a:endParaRPr lang="en-US"/>
        </a:p>
      </dgm:t>
    </dgm:pt>
    <dgm:pt modelId="{1A21B1EC-9DF3-4E97-AB28-19DD57C385B9}" type="sibTrans" cxnId="{672A89A6-D79A-4E3D-9266-540ACC96199A}">
      <dgm:prSet/>
      <dgm:spPr/>
      <dgm:t>
        <a:bodyPr/>
        <a:lstStyle/>
        <a:p>
          <a:endParaRPr lang="en-US"/>
        </a:p>
      </dgm:t>
    </dgm:pt>
    <dgm:pt modelId="{33078A9B-0BEF-4DA8-8ED2-C2D984599749}">
      <dgm:prSet/>
      <dgm:spPr/>
      <dgm:t>
        <a:bodyPr/>
        <a:lstStyle/>
        <a:p>
          <a:pPr>
            <a:lnSpc>
              <a:spcPct val="100000"/>
            </a:lnSpc>
          </a:pPr>
          <a:r>
            <a:rPr lang="fr-BE" b="1" dirty="0"/>
            <a:t>Instruments</a:t>
          </a:r>
          <a:r>
            <a:rPr lang="fr-BE" dirty="0"/>
            <a:t> (LEADER/CLLD/ITI, </a:t>
          </a:r>
          <a:r>
            <a:rPr lang="fr-BE" dirty="0" err="1"/>
            <a:t>investments</a:t>
          </a:r>
          <a:r>
            <a:rPr lang="fr-BE" dirty="0"/>
            <a:t>, support to rural businesses)</a:t>
          </a:r>
          <a:endParaRPr lang="en-US" dirty="0"/>
        </a:p>
      </dgm:t>
    </dgm:pt>
    <dgm:pt modelId="{8E21D4DB-2C8D-49B4-B0AA-8F202BA421AA}" type="parTrans" cxnId="{FE880A82-6A99-49B8-BACB-521E3FD8C4A9}">
      <dgm:prSet/>
      <dgm:spPr/>
      <dgm:t>
        <a:bodyPr/>
        <a:lstStyle/>
        <a:p>
          <a:endParaRPr lang="en-US"/>
        </a:p>
      </dgm:t>
    </dgm:pt>
    <dgm:pt modelId="{2D6C9818-0C60-431B-9860-64CFA24DC491}" type="sibTrans" cxnId="{FE880A82-6A99-49B8-BACB-521E3FD8C4A9}">
      <dgm:prSet/>
      <dgm:spPr/>
      <dgm:t>
        <a:bodyPr/>
        <a:lstStyle/>
        <a:p>
          <a:endParaRPr lang="en-US"/>
        </a:p>
      </dgm:t>
    </dgm:pt>
    <dgm:pt modelId="{7A197260-1C0B-40C3-8250-61AC7209349A}">
      <dgm:prSet/>
      <dgm:spPr/>
      <dgm:t>
        <a:bodyPr/>
        <a:lstStyle/>
        <a:p>
          <a:pPr>
            <a:lnSpc>
              <a:spcPct val="100000"/>
            </a:lnSpc>
          </a:pPr>
          <a:r>
            <a:rPr lang="fr-BE" b="1" dirty="0"/>
            <a:t>Partnership </a:t>
          </a:r>
          <a:r>
            <a:rPr lang="fr-BE" b="0" dirty="0" err="1"/>
            <a:t>with</a:t>
          </a:r>
          <a:r>
            <a:rPr lang="fr-BE" b="1" dirty="0"/>
            <a:t> rural </a:t>
          </a:r>
          <a:r>
            <a:rPr lang="fr-BE" b="1" dirty="0" err="1"/>
            <a:t>authorities</a:t>
          </a:r>
          <a:r>
            <a:rPr lang="fr-BE" b="1" dirty="0"/>
            <a:t> and stakeholders</a:t>
          </a:r>
          <a:endParaRPr lang="en-US" b="1" dirty="0"/>
        </a:p>
      </dgm:t>
    </dgm:pt>
    <dgm:pt modelId="{AAD5781E-3669-4135-9B22-3530E5E606E4}" type="parTrans" cxnId="{A5DC9688-B944-44BA-A65C-837C82F5F7D0}">
      <dgm:prSet/>
      <dgm:spPr/>
      <dgm:t>
        <a:bodyPr/>
        <a:lstStyle/>
        <a:p>
          <a:endParaRPr lang="en-US"/>
        </a:p>
      </dgm:t>
    </dgm:pt>
    <dgm:pt modelId="{0B62447C-3ADB-4D01-82C7-AA12E69FFA05}" type="sibTrans" cxnId="{A5DC9688-B944-44BA-A65C-837C82F5F7D0}">
      <dgm:prSet/>
      <dgm:spPr/>
      <dgm:t>
        <a:bodyPr/>
        <a:lstStyle/>
        <a:p>
          <a:endParaRPr lang="en-US"/>
        </a:p>
      </dgm:t>
    </dgm:pt>
    <dgm:pt modelId="{92C4077E-E618-4EEB-BDB8-B40E621572C5}">
      <dgm:prSet/>
      <dgm:spPr/>
      <dgm:t>
        <a:bodyPr/>
        <a:lstStyle/>
        <a:p>
          <a:pPr>
            <a:lnSpc>
              <a:spcPct val="100000"/>
            </a:lnSpc>
          </a:pPr>
          <a:r>
            <a:rPr lang="fr-BE" b="1" dirty="0"/>
            <a:t>Performance and </a:t>
          </a:r>
          <a:r>
            <a:rPr lang="fr-BE" b="1" dirty="0" err="1"/>
            <a:t>tracking</a:t>
          </a:r>
          <a:r>
            <a:rPr lang="fr-BE" b="1" dirty="0"/>
            <a:t> </a:t>
          </a:r>
          <a:r>
            <a:rPr lang="fr-BE" b="0" dirty="0"/>
            <a:t>(</a:t>
          </a:r>
          <a:r>
            <a:rPr lang="fr-BE" b="0" dirty="0" err="1"/>
            <a:t>identifying</a:t>
          </a:r>
          <a:r>
            <a:rPr lang="fr-BE" b="0" dirty="0"/>
            <a:t> </a:t>
          </a:r>
          <a:r>
            <a:rPr lang="fr-BE" b="0" dirty="0" err="1"/>
            <a:t>operations</a:t>
          </a:r>
          <a:r>
            <a:rPr lang="fr-BE" b="0" dirty="0"/>
            <a:t> </a:t>
          </a:r>
          <a:r>
            <a:rPr lang="fr-BE" b="0" dirty="0" err="1"/>
            <a:t>supporting</a:t>
          </a:r>
          <a:r>
            <a:rPr lang="fr-BE" b="0" dirty="0"/>
            <a:t> rural areas)</a:t>
          </a:r>
          <a:endParaRPr lang="en-US" b="0" dirty="0"/>
        </a:p>
      </dgm:t>
    </dgm:pt>
    <dgm:pt modelId="{FDA074F9-A5E2-4192-8F13-A75E4F81CA0E}" type="parTrans" cxnId="{0ACD63F9-0838-4AD6-84FC-1C307ADBA306}">
      <dgm:prSet/>
      <dgm:spPr/>
      <dgm:t>
        <a:bodyPr/>
        <a:lstStyle/>
        <a:p>
          <a:endParaRPr lang="en-US"/>
        </a:p>
      </dgm:t>
    </dgm:pt>
    <dgm:pt modelId="{74F8E903-0842-4F17-BAED-14E1EA9A35D4}" type="sibTrans" cxnId="{0ACD63F9-0838-4AD6-84FC-1C307ADBA306}">
      <dgm:prSet/>
      <dgm:spPr/>
      <dgm:t>
        <a:bodyPr/>
        <a:lstStyle/>
        <a:p>
          <a:endParaRPr lang="en-US"/>
        </a:p>
      </dgm:t>
    </dgm:pt>
    <dgm:pt modelId="{0E54A468-7317-43E9-9C73-A6BA5396493F}" type="pres">
      <dgm:prSet presAssocID="{14431B81-93E9-4346-BB7A-A22A5252A92F}" presName="root" presStyleCnt="0">
        <dgm:presLayoutVars>
          <dgm:dir/>
          <dgm:resizeHandles val="exact"/>
        </dgm:presLayoutVars>
      </dgm:prSet>
      <dgm:spPr/>
    </dgm:pt>
    <dgm:pt modelId="{71080521-36C4-4899-981A-7B076A762DD4}" type="pres">
      <dgm:prSet presAssocID="{F0AAF965-D91B-46D4-AAC1-69F833E6B087}" presName="compNode" presStyleCnt="0"/>
      <dgm:spPr/>
    </dgm:pt>
    <dgm:pt modelId="{0FB4DCB5-5F53-40D7-9518-865CE7A6C4C2}" type="pres">
      <dgm:prSet presAssocID="{F0AAF965-D91B-46D4-AAC1-69F833E6B087}" presName="bgRect" presStyleLbl="bgShp" presStyleIdx="0" presStyleCnt="5"/>
      <dgm:spPr>
        <a:solidFill>
          <a:schemeClr val="accent1">
            <a:lumMod val="20000"/>
            <a:lumOff val="80000"/>
          </a:schemeClr>
        </a:solidFill>
      </dgm:spPr>
    </dgm:pt>
    <dgm:pt modelId="{0DB7B44C-7894-4B82-8C6F-1E3F924ECA7B}" type="pres">
      <dgm:prSet presAssocID="{F0AAF965-D91B-46D4-AAC1-69F833E6B08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twork"/>
        </a:ext>
      </dgm:extLst>
    </dgm:pt>
    <dgm:pt modelId="{FF15F481-433B-4535-81C5-4668EFEAA0D6}" type="pres">
      <dgm:prSet presAssocID="{F0AAF965-D91B-46D4-AAC1-69F833E6B087}" presName="spaceRect" presStyleCnt="0"/>
      <dgm:spPr/>
    </dgm:pt>
    <dgm:pt modelId="{14FC41FA-1A1A-4E55-95BC-8117DB789DAF}" type="pres">
      <dgm:prSet presAssocID="{F0AAF965-D91B-46D4-AAC1-69F833E6B087}" presName="parTx" presStyleLbl="revTx" presStyleIdx="0" presStyleCnt="5">
        <dgm:presLayoutVars>
          <dgm:chMax val="0"/>
          <dgm:chPref val="0"/>
        </dgm:presLayoutVars>
      </dgm:prSet>
      <dgm:spPr/>
    </dgm:pt>
    <dgm:pt modelId="{55836B5D-7C6A-431A-A244-4158716C2CAD}" type="pres">
      <dgm:prSet presAssocID="{FB08F24B-8929-4263-9E8B-A710794CDAA3}" presName="sibTrans" presStyleCnt="0"/>
      <dgm:spPr/>
    </dgm:pt>
    <dgm:pt modelId="{1E051ADA-961C-423A-AECC-925E6BA651EA}" type="pres">
      <dgm:prSet presAssocID="{905E8281-2D28-4086-9AF4-46996EE90DCB}" presName="compNode" presStyleCnt="0"/>
      <dgm:spPr/>
    </dgm:pt>
    <dgm:pt modelId="{34D7C99F-D256-4221-A3D4-11FFF1B0F574}" type="pres">
      <dgm:prSet presAssocID="{905E8281-2D28-4086-9AF4-46996EE90DCB}" presName="bgRect" presStyleLbl="bgShp" presStyleIdx="1" presStyleCnt="5"/>
      <dgm:spPr>
        <a:solidFill>
          <a:schemeClr val="accent1">
            <a:lumMod val="20000"/>
            <a:lumOff val="80000"/>
          </a:schemeClr>
        </a:solidFill>
      </dgm:spPr>
    </dgm:pt>
    <dgm:pt modelId="{64D28325-B12F-4026-BD5F-DBDF56A7E490}" type="pres">
      <dgm:prSet presAssocID="{905E8281-2D28-4086-9AF4-46996EE90DC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20131B32-CDE8-43B5-9274-75CA6FC46C7C}" type="pres">
      <dgm:prSet presAssocID="{905E8281-2D28-4086-9AF4-46996EE90DCB}" presName="spaceRect" presStyleCnt="0"/>
      <dgm:spPr/>
    </dgm:pt>
    <dgm:pt modelId="{76DCFFB0-9DA1-444A-9E0A-B1A573EB1095}" type="pres">
      <dgm:prSet presAssocID="{905E8281-2D28-4086-9AF4-46996EE90DCB}" presName="parTx" presStyleLbl="revTx" presStyleIdx="1" presStyleCnt="5">
        <dgm:presLayoutVars>
          <dgm:chMax val="0"/>
          <dgm:chPref val="0"/>
        </dgm:presLayoutVars>
      </dgm:prSet>
      <dgm:spPr/>
    </dgm:pt>
    <dgm:pt modelId="{3B5C97FA-576D-4207-B0C1-5EC8EC44D05B}" type="pres">
      <dgm:prSet presAssocID="{1A21B1EC-9DF3-4E97-AB28-19DD57C385B9}" presName="sibTrans" presStyleCnt="0"/>
      <dgm:spPr/>
    </dgm:pt>
    <dgm:pt modelId="{C42C363E-F98F-4751-8D49-8294BB85F89A}" type="pres">
      <dgm:prSet presAssocID="{33078A9B-0BEF-4DA8-8ED2-C2D984599749}" presName="compNode" presStyleCnt="0"/>
      <dgm:spPr/>
    </dgm:pt>
    <dgm:pt modelId="{4ED37E26-6726-48BC-8601-E4142A024F90}" type="pres">
      <dgm:prSet presAssocID="{33078A9B-0BEF-4DA8-8ED2-C2D984599749}" presName="bgRect" presStyleLbl="bgShp" presStyleIdx="2" presStyleCnt="5"/>
      <dgm:spPr>
        <a:solidFill>
          <a:schemeClr val="accent1">
            <a:lumMod val="20000"/>
            <a:lumOff val="80000"/>
          </a:schemeClr>
        </a:solidFill>
      </dgm:spPr>
    </dgm:pt>
    <dgm:pt modelId="{0E11B67B-5998-47B4-870D-A8092EEFC1B3}" type="pres">
      <dgm:prSet presAssocID="{33078A9B-0BEF-4DA8-8ED2-C2D98459974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olin"/>
        </a:ext>
      </dgm:extLst>
    </dgm:pt>
    <dgm:pt modelId="{0FEE1D72-EEDA-4EA1-A7EF-75ACECA9420C}" type="pres">
      <dgm:prSet presAssocID="{33078A9B-0BEF-4DA8-8ED2-C2D984599749}" presName="spaceRect" presStyleCnt="0"/>
      <dgm:spPr/>
    </dgm:pt>
    <dgm:pt modelId="{8AF002AF-650D-4051-9680-F58E5A875859}" type="pres">
      <dgm:prSet presAssocID="{33078A9B-0BEF-4DA8-8ED2-C2D984599749}" presName="parTx" presStyleLbl="revTx" presStyleIdx="2" presStyleCnt="5">
        <dgm:presLayoutVars>
          <dgm:chMax val="0"/>
          <dgm:chPref val="0"/>
        </dgm:presLayoutVars>
      </dgm:prSet>
      <dgm:spPr/>
    </dgm:pt>
    <dgm:pt modelId="{7016A499-D00C-4776-9D5B-86897916CAC7}" type="pres">
      <dgm:prSet presAssocID="{2D6C9818-0C60-431B-9860-64CFA24DC491}" presName="sibTrans" presStyleCnt="0"/>
      <dgm:spPr/>
    </dgm:pt>
    <dgm:pt modelId="{8F8C7A5E-EFDF-4334-A122-270FD01EBA61}" type="pres">
      <dgm:prSet presAssocID="{7A197260-1C0B-40C3-8250-61AC7209349A}" presName="compNode" presStyleCnt="0"/>
      <dgm:spPr/>
    </dgm:pt>
    <dgm:pt modelId="{4014A9F6-D0C1-47D4-AEDF-9DFFC32CE21B}" type="pres">
      <dgm:prSet presAssocID="{7A197260-1C0B-40C3-8250-61AC7209349A}" presName="bgRect" presStyleLbl="bgShp" presStyleIdx="3" presStyleCnt="5"/>
      <dgm:spPr>
        <a:solidFill>
          <a:schemeClr val="accent1">
            <a:lumMod val="20000"/>
            <a:lumOff val="80000"/>
          </a:schemeClr>
        </a:solidFill>
      </dgm:spPr>
    </dgm:pt>
    <dgm:pt modelId="{8332D8DD-96C3-4806-886F-75BA25F34306}" type="pres">
      <dgm:prSet presAssocID="{7A197260-1C0B-40C3-8250-61AC7209349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718D94D5-9944-43EB-B474-5849025F6A52}" type="pres">
      <dgm:prSet presAssocID="{7A197260-1C0B-40C3-8250-61AC7209349A}" presName="spaceRect" presStyleCnt="0"/>
      <dgm:spPr/>
    </dgm:pt>
    <dgm:pt modelId="{893D0A9C-843B-4557-855D-5FF88550F7D6}" type="pres">
      <dgm:prSet presAssocID="{7A197260-1C0B-40C3-8250-61AC7209349A}" presName="parTx" presStyleLbl="revTx" presStyleIdx="3" presStyleCnt="5">
        <dgm:presLayoutVars>
          <dgm:chMax val="0"/>
          <dgm:chPref val="0"/>
        </dgm:presLayoutVars>
      </dgm:prSet>
      <dgm:spPr/>
    </dgm:pt>
    <dgm:pt modelId="{E82DCBB3-8490-4AB3-8283-79C59F0ED7D1}" type="pres">
      <dgm:prSet presAssocID="{0B62447C-3ADB-4D01-82C7-AA12E69FFA05}" presName="sibTrans" presStyleCnt="0"/>
      <dgm:spPr/>
    </dgm:pt>
    <dgm:pt modelId="{6F1CA677-4283-483E-8275-22313D29BBB6}" type="pres">
      <dgm:prSet presAssocID="{92C4077E-E618-4EEB-BDB8-B40E621572C5}" presName="compNode" presStyleCnt="0"/>
      <dgm:spPr/>
    </dgm:pt>
    <dgm:pt modelId="{F33AF6A2-2F25-405F-B72D-F275E615FDE4}" type="pres">
      <dgm:prSet presAssocID="{92C4077E-E618-4EEB-BDB8-B40E621572C5}" presName="bgRect" presStyleLbl="bgShp" presStyleIdx="4" presStyleCnt="5"/>
      <dgm:spPr>
        <a:solidFill>
          <a:schemeClr val="accent1">
            <a:lumMod val="20000"/>
            <a:lumOff val="80000"/>
          </a:schemeClr>
        </a:solidFill>
      </dgm:spPr>
    </dgm:pt>
    <dgm:pt modelId="{AF303787-ADFC-412C-8CDE-7B2F9981B270}" type="pres">
      <dgm:prSet presAssocID="{92C4077E-E618-4EEB-BDB8-B40E621572C5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uge"/>
        </a:ext>
      </dgm:extLst>
    </dgm:pt>
    <dgm:pt modelId="{D461F43E-522E-4056-831B-8CF0E765D9A9}" type="pres">
      <dgm:prSet presAssocID="{92C4077E-E618-4EEB-BDB8-B40E621572C5}" presName="spaceRect" presStyleCnt="0"/>
      <dgm:spPr/>
    </dgm:pt>
    <dgm:pt modelId="{7732ACAC-0E04-494A-86E2-43DCC7544906}" type="pres">
      <dgm:prSet presAssocID="{92C4077E-E618-4EEB-BDB8-B40E621572C5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57CD8A03-24F2-4FC1-81FC-D35F5AE84494}" type="presOf" srcId="{14431B81-93E9-4346-BB7A-A22A5252A92F}" destId="{0E54A468-7317-43E9-9C73-A6BA5396493F}" srcOrd="0" destOrd="0" presId="urn:microsoft.com/office/officeart/2018/2/layout/IconVerticalSolidList"/>
    <dgm:cxn modelId="{E347290F-5135-4DDB-8866-39F38D326A1E}" type="presOf" srcId="{33078A9B-0BEF-4DA8-8ED2-C2D984599749}" destId="{8AF002AF-650D-4051-9680-F58E5A875859}" srcOrd="0" destOrd="0" presId="urn:microsoft.com/office/officeart/2018/2/layout/IconVerticalSolidList"/>
    <dgm:cxn modelId="{74493850-271F-4FDB-B890-040C6D89EBA0}" srcId="{14431B81-93E9-4346-BB7A-A22A5252A92F}" destId="{F0AAF965-D91B-46D4-AAC1-69F833E6B087}" srcOrd="0" destOrd="0" parTransId="{69EC77B6-C3E0-480F-BFDB-C50DEFB89E92}" sibTransId="{FB08F24B-8929-4263-9E8B-A710794CDAA3}"/>
    <dgm:cxn modelId="{2323E87A-EBAE-48E7-BBAE-D8655CDF3F78}" type="presOf" srcId="{7A197260-1C0B-40C3-8250-61AC7209349A}" destId="{893D0A9C-843B-4557-855D-5FF88550F7D6}" srcOrd="0" destOrd="0" presId="urn:microsoft.com/office/officeart/2018/2/layout/IconVerticalSolidList"/>
    <dgm:cxn modelId="{FE880A82-6A99-49B8-BACB-521E3FD8C4A9}" srcId="{14431B81-93E9-4346-BB7A-A22A5252A92F}" destId="{33078A9B-0BEF-4DA8-8ED2-C2D984599749}" srcOrd="2" destOrd="0" parTransId="{8E21D4DB-2C8D-49B4-B0AA-8F202BA421AA}" sibTransId="{2D6C9818-0C60-431B-9860-64CFA24DC491}"/>
    <dgm:cxn modelId="{A5DC9688-B944-44BA-A65C-837C82F5F7D0}" srcId="{14431B81-93E9-4346-BB7A-A22A5252A92F}" destId="{7A197260-1C0B-40C3-8250-61AC7209349A}" srcOrd="3" destOrd="0" parTransId="{AAD5781E-3669-4135-9B22-3530E5E606E4}" sibTransId="{0B62447C-3ADB-4D01-82C7-AA12E69FFA05}"/>
    <dgm:cxn modelId="{672A89A6-D79A-4E3D-9266-540ACC96199A}" srcId="{14431B81-93E9-4346-BB7A-A22A5252A92F}" destId="{905E8281-2D28-4086-9AF4-46996EE90DCB}" srcOrd="1" destOrd="0" parTransId="{9128B9AD-6C3C-4FD4-9A04-A68E129285A5}" sibTransId="{1A21B1EC-9DF3-4E97-AB28-19DD57C385B9}"/>
    <dgm:cxn modelId="{546B54B8-542A-441C-841F-60FF36C4CF40}" type="presOf" srcId="{92C4077E-E618-4EEB-BDB8-B40E621572C5}" destId="{7732ACAC-0E04-494A-86E2-43DCC7544906}" srcOrd="0" destOrd="0" presId="urn:microsoft.com/office/officeart/2018/2/layout/IconVerticalSolidList"/>
    <dgm:cxn modelId="{D1D355B8-5723-459D-A482-5BF6CEC4B40F}" type="presOf" srcId="{905E8281-2D28-4086-9AF4-46996EE90DCB}" destId="{76DCFFB0-9DA1-444A-9E0A-B1A573EB1095}" srcOrd="0" destOrd="0" presId="urn:microsoft.com/office/officeart/2018/2/layout/IconVerticalSolidList"/>
    <dgm:cxn modelId="{0ACD63F9-0838-4AD6-84FC-1C307ADBA306}" srcId="{14431B81-93E9-4346-BB7A-A22A5252A92F}" destId="{92C4077E-E618-4EEB-BDB8-B40E621572C5}" srcOrd="4" destOrd="0" parTransId="{FDA074F9-A5E2-4192-8F13-A75E4F81CA0E}" sibTransId="{74F8E903-0842-4F17-BAED-14E1EA9A35D4}"/>
    <dgm:cxn modelId="{98A178FE-A2AD-45DA-B6B3-C0FB012EC529}" type="presOf" srcId="{F0AAF965-D91B-46D4-AAC1-69F833E6B087}" destId="{14FC41FA-1A1A-4E55-95BC-8117DB789DAF}" srcOrd="0" destOrd="0" presId="urn:microsoft.com/office/officeart/2018/2/layout/IconVerticalSolidList"/>
    <dgm:cxn modelId="{9EFA2B7F-1667-49BC-91DA-A4300CFBD6C5}" type="presParOf" srcId="{0E54A468-7317-43E9-9C73-A6BA5396493F}" destId="{71080521-36C4-4899-981A-7B076A762DD4}" srcOrd="0" destOrd="0" presId="urn:microsoft.com/office/officeart/2018/2/layout/IconVerticalSolidList"/>
    <dgm:cxn modelId="{4C925959-D529-429C-B1FD-72E976DA52E1}" type="presParOf" srcId="{71080521-36C4-4899-981A-7B076A762DD4}" destId="{0FB4DCB5-5F53-40D7-9518-865CE7A6C4C2}" srcOrd="0" destOrd="0" presId="urn:microsoft.com/office/officeart/2018/2/layout/IconVerticalSolidList"/>
    <dgm:cxn modelId="{A65BD060-626F-4A76-8254-C2C5A883BFB5}" type="presParOf" srcId="{71080521-36C4-4899-981A-7B076A762DD4}" destId="{0DB7B44C-7894-4B82-8C6F-1E3F924ECA7B}" srcOrd="1" destOrd="0" presId="urn:microsoft.com/office/officeart/2018/2/layout/IconVerticalSolidList"/>
    <dgm:cxn modelId="{5FE7B14E-6A95-4B6A-944D-03865C6922FA}" type="presParOf" srcId="{71080521-36C4-4899-981A-7B076A762DD4}" destId="{FF15F481-433B-4535-81C5-4668EFEAA0D6}" srcOrd="2" destOrd="0" presId="urn:microsoft.com/office/officeart/2018/2/layout/IconVerticalSolidList"/>
    <dgm:cxn modelId="{EDA9469E-88C4-4860-8B91-6AB741EEFD59}" type="presParOf" srcId="{71080521-36C4-4899-981A-7B076A762DD4}" destId="{14FC41FA-1A1A-4E55-95BC-8117DB789DAF}" srcOrd="3" destOrd="0" presId="urn:microsoft.com/office/officeart/2018/2/layout/IconVerticalSolidList"/>
    <dgm:cxn modelId="{A9894985-3BA3-4287-842A-7DD7BB6E7BDA}" type="presParOf" srcId="{0E54A468-7317-43E9-9C73-A6BA5396493F}" destId="{55836B5D-7C6A-431A-A244-4158716C2CAD}" srcOrd="1" destOrd="0" presId="urn:microsoft.com/office/officeart/2018/2/layout/IconVerticalSolidList"/>
    <dgm:cxn modelId="{41E11AE8-DB2F-46C5-ADBB-33D61C7DBD41}" type="presParOf" srcId="{0E54A468-7317-43E9-9C73-A6BA5396493F}" destId="{1E051ADA-961C-423A-AECC-925E6BA651EA}" srcOrd="2" destOrd="0" presId="urn:microsoft.com/office/officeart/2018/2/layout/IconVerticalSolidList"/>
    <dgm:cxn modelId="{E18C3363-2E28-4E4F-ABD4-446787211C64}" type="presParOf" srcId="{1E051ADA-961C-423A-AECC-925E6BA651EA}" destId="{34D7C99F-D256-4221-A3D4-11FFF1B0F574}" srcOrd="0" destOrd="0" presId="urn:microsoft.com/office/officeart/2018/2/layout/IconVerticalSolidList"/>
    <dgm:cxn modelId="{D5A2388F-835B-4B20-94C2-1C067FDDA206}" type="presParOf" srcId="{1E051ADA-961C-423A-AECC-925E6BA651EA}" destId="{64D28325-B12F-4026-BD5F-DBDF56A7E490}" srcOrd="1" destOrd="0" presId="urn:microsoft.com/office/officeart/2018/2/layout/IconVerticalSolidList"/>
    <dgm:cxn modelId="{24973236-39B0-4399-B4F2-FC164EF7367D}" type="presParOf" srcId="{1E051ADA-961C-423A-AECC-925E6BA651EA}" destId="{20131B32-CDE8-43B5-9274-75CA6FC46C7C}" srcOrd="2" destOrd="0" presId="urn:microsoft.com/office/officeart/2018/2/layout/IconVerticalSolidList"/>
    <dgm:cxn modelId="{CEC2211F-C929-4AF9-BDF8-D010845FC925}" type="presParOf" srcId="{1E051ADA-961C-423A-AECC-925E6BA651EA}" destId="{76DCFFB0-9DA1-444A-9E0A-B1A573EB1095}" srcOrd="3" destOrd="0" presId="urn:microsoft.com/office/officeart/2018/2/layout/IconVerticalSolidList"/>
    <dgm:cxn modelId="{D10FFECB-C4D5-4674-95C0-5C1624E8468B}" type="presParOf" srcId="{0E54A468-7317-43E9-9C73-A6BA5396493F}" destId="{3B5C97FA-576D-4207-B0C1-5EC8EC44D05B}" srcOrd="3" destOrd="0" presId="urn:microsoft.com/office/officeart/2018/2/layout/IconVerticalSolidList"/>
    <dgm:cxn modelId="{C9108D9E-F88D-4511-B729-76D43BE8372F}" type="presParOf" srcId="{0E54A468-7317-43E9-9C73-A6BA5396493F}" destId="{C42C363E-F98F-4751-8D49-8294BB85F89A}" srcOrd="4" destOrd="0" presId="urn:microsoft.com/office/officeart/2018/2/layout/IconVerticalSolidList"/>
    <dgm:cxn modelId="{895139D6-373E-43F8-AFB9-4ED979B269DD}" type="presParOf" srcId="{C42C363E-F98F-4751-8D49-8294BB85F89A}" destId="{4ED37E26-6726-48BC-8601-E4142A024F90}" srcOrd="0" destOrd="0" presId="urn:microsoft.com/office/officeart/2018/2/layout/IconVerticalSolidList"/>
    <dgm:cxn modelId="{06E99965-B0A8-4938-BCC0-91E26B5D2E26}" type="presParOf" srcId="{C42C363E-F98F-4751-8D49-8294BB85F89A}" destId="{0E11B67B-5998-47B4-870D-A8092EEFC1B3}" srcOrd="1" destOrd="0" presId="urn:microsoft.com/office/officeart/2018/2/layout/IconVerticalSolidList"/>
    <dgm:cxn modelId="{2B7FC4F6-E29B-44DE-9B7D-2426CC86090E}" type="presParOf" srcId="{C42C363E-F98F-4751-8D49-8294BB85F89A}" destId="{0FEE1D72-EEDA-4EA1-A7EF-75ACECA9420C}" srcOrd="2" destOrd="0" presId="urn:microsoft.com/office/officeart/2018/2/layout/IconVerticalSolidList"/>
    <dgm:cxn modelId="{4F1734BF-6462-4B46-A2FE-CC4EDC56D48E}" type="presParOf" srcId="{C42C363E-F98F-4751-8D49-8294BB85F89A}" destId="{8AF002AF-650D-4051-9680-F58E5A875859}" srcOrd="3" destOrd="0" presId="urn:microsoft.com/office/officeart/2018/2/layout/IconVerticalSolidList"/>
    <dgm:cxn modelId="{DE1C1B88-39CC-4AD2-A941-B0BABFDB508E}" type="presParOf" srcId="{0E54A468-7317-43E9-9C73-A6BA5396493F}" destId="{7016A499-D00C-4776-9D5B-86897916CAC7}" srcOrd="5" destOrd="0" presId="urn:microsoft.com/office/officeart/2018/2/layout/IconVerticalSolidList"/>
    <dgm:cxn modelId="{5E9EDB79-AD82-47A6-911E-6FD9BA4DF14E}" type="presParOf" srcId="{0E54A468-7317-43E9-9C73-A6BA5396493F}" destId="{8F8C7A5E-EFDF-4334-A122-270FD01EBA61}" srcOrd="6" destOrd="0" presId="urn:microsoft.com/office/officeart/2018/2/layout/IconVerticalSolidList"/>
    <dgm:cxn modelId="{07D513AC-8E4C-4DE5-AD8F-73B532F391B1}" type="presParOf" srcId="{8F8C7A5E-EFDF-4334-A122-270FD01EBA61}" destId="{4014A9F6-D0C1-47D4-AEDF-9DFFC32CE21B}" srcOrd="0" destOrd="0" presId="urn:microsoft.com/office/officeart/2018/2/layout/IconVerticalSolidList"/>
    <dgm:cxn modelId="{C608F43C-1BE1-40C5-B7B0-225D45BE153A}" type="presParOf" srcId="{8F8C7A5E-EFDF-4334-A122-270FD01EBA61}" destId="{8332D8DD-96C3-4806-886F-75BA25F34306}" srcOrd="1" destOrd="0" presId="urn:microsoft.com/office/officeart/2018/2/layout/IconVerticalSolidList"/>
    <dgm:cxn modelId="{05E73E67-3DB6-4943-AB31-019D4C5DEFE4}" type="presParOf" srcId="{8F8C7A5E-EFDF-4334-A122-270FD01EBA61}" destId="{718D94D5-9944-43EB-B474-5849025F6A52}" srcOrd="2" destOrd="0" presId="urn:microsoft.com/office/officeart/2018/2/layout/IconVerticalSolidList"/>
    <dgm:cxn modelId="{A44A582C-B49D-424F-8A53-7705A1A10C8C}" type="presParOf" srcId="{8F8C7A5E-EFDF-4334-A122-270FD01EBA61}" destId="{893D0A9C-843B-4557-855D-5FF88550F7D6}" srcOrd="3" destOrd="0" presId="urn:microsoft.com/office/officeart/2018/2/layout/IconVerticalSolidList"/>
    <dgm:cxn modelId="{4D1D9C1D-CDA6-4290-95A9-897C5FAEC51B}" type="presParOf" srcId="{0E54A468-7317-43E9-9C73-A6BA5396493F}" destId="{E82DCBB3-8490-4AB3-8283-79C59F0ED7D1}" srcOrd="7" destOrd="0" presId="urn:microsoft.com/office/officeart/2018/2/layout/IconVerticalSolidList"/>
    <dgm:cxn modelId="{83D44781-E241-4323-9706-97C8BA749C70}" type="presParOf" srcId="{0E54A468-7317-43E9-9C73-A6BA5396493F}" destId="{6F1CA677-4283-483E-8275-22313D29BBB6}" srcOrd="8" destOrd="0" presId="urn:microsoft.com/office/officeart/2018/2/layout/IconVerticalSolidList"/>
    <dgm:cxn modelId="{8DADDB4A-DC27-422C-B0ED-70C021B9BE45}" type="presParOf" srcId="{6F1CA677-4283-483E-8275-22313D29BBB6}" destId="{F33AF6A2-2F25-405F-B72D-F275E615FDE4}" srcOrd="0" destOrd="0" presId="urn:microsoft.com/office/officeart/2018/2/layout/IconVerticalSolidList"/>
    <dgm:cxn modelId="{BAE40A31-C395-4A2A-A580-BC30ED34F2BA}" type="presParOf" srcId="{6F1CA677-4283-483E-8275-22313D29BBB6}" destId="{AF303787-ADFC-412C-8CDE-7B2F9981B270}" srcOrd="1" destOrd="0" presId="urn:microsoft.com/office/officeart/2018/2/layout/IconVerticalSolidList"/>
    <dgm:cxn modelId="{B3A6B265-865D-4480-8645-7F07025AF9A1}" type="presParOf" srcId="{6F1CA677-4283-483E-8275-22313D29BBB6}" destId="{D461F43E-522E-4056-831B-8CF0E765D9A9}" srcOrd="2" destOrd="0" presId="urn:microsoft.com/office/officeart/2018/2/layout/IconVerticalSolidList"/>
    <dgm:cxn modelId="{F2913635-4E50-4A57-8402-EA0F32D3D9F3}" type="presParOf" srcId="{6F1CA677-4283-483E-8275-22313D29BBB6}" destId="{7732ACAC-0E04-494A-86E2-43DCC754490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2BEE69-5A46-4897-B4C6-6D7D57E0C00E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8D939272-EC39-43B4-B389-FADBE211CE1E}">
      <dgm:prSet phldrT="[Text]"/>
      <dgm:spPr/>
      <dgm:t>
        <a:bodyPr/>
        <a:lstStyle/>
        <a:p>
          <a:r>
            <a:rPr lang="fr-BE" b="1" dirty="0"/>
            <a:t>Work </a:t>
          </a:r>
          <a:r>
            <a:rPr lang="fr-BE" b="1" dirty="0" err="1"/>
            <a:t>between</a:t>
          </a:r>
          <a:r>
            <a:rPr lang="fr-BE" b="1" dirty="0"/>
            <a:t> Commission services (June-</a:t>
          </a:r>
          <a:r>
            <a:rPr lang="fr-BE" b="1" dirty="0" err="1"/>
            <a:t>Nov</a:t>
          </a:r>
          <a:r>
            <a:rPr lang="fr-BE" b="1" dirty="0"/>
            <a:t>)</a:t>
          </a:r>
          <a:endParaRPr lang="en-IE" dirty="0"/>
        </a:p>
      </dgm:t>
    </dgm:pt>
    <dgm:pt modelId="{A6653049-A126-4BA2-9EBC-51AD1A32634E}" type="parTrans" cxnId="{99AFFFDA-8B47-4D66-A2A6-795B166D0405}">
      <dgm:prSet/>
      <dgm:spPr/>
      <dgm:t>
        <a:bodyPr/>
        <a:lstStyle/>
        <a:p>
          <a:endParaRPr lang="en-IE"/>
        </a:p>
      </dgm:t>
    </dgm:pt>
    <dgm:pt modelId="{F1078937-8272-46CF-B097-D492496851EA}" type="sibTrans" cxnId="{99AFFFDA-8B47-4D66-A2A6-795B166D0405}">
      <dgm:prSet/>
      <dgm:spPr/>
      <dgm:t>
        <a:bodyPr/>
        <a:lstStyle/>
        <a:p>
          <a:endParaRPr lang="en-IE"/>
        </a:p>
      </dgm:t>
    </dgm:pt>
    <dgm:pt modelId="{8E1F52FD-4DBE-47A1-BF89-7BFB9C26DC45}">
      <dgm:prSet phldrT="[Text]"/>
      <dgm:spPr/>
      <dgm:t>
        <a:bodyPr/>
        <a:lstStyle/>
        <a:p>
          <a:r>
            <a:rPr lang="fr-BE" b="1" dirty="0"/>
            <a:t>Drafting and adoption</a:t>
          </a:r>
        </a:p>
        <a:p>
          <a:r>
            <a:rPr lang="fr-BE" dirty="0" err="1"/>
            <a:t>Dec</a:t>
          </a:r>
          <a:r>
            <a:rPr lang="fr-BE" dirty="0"/>
            <a:t> - March 2026</a:t>
          </a:r>
          <a:endParaRPr lang="en-IE" dirty="0"/>
        </a:p>
      </dgm:t>
    </dgm:pt>
    <dgm:pt modelId="{F3941852-F62D-45C8-BF68-C69931B5A8B1}" type="sibTrans" cxnId="{E50B99F4-DC7A-4C5C-AB94-1C247006EED6}">
      <dgm:prSet/>
      <dgm:spPr/>
      <dgm:t>
        <a:bodyPr/>
        <a:lstStyle/>
        <a:p>
          <a:endParaRPr lang="en-IE"/>
        </a:p>
      </dgm:t>
    </dgm:pt>
    <dgm:pt modelId="{27EF91A5-2713-4F7B-92F6-3D68B5B66E3C}" type="parTrans" cxnId="{E50B99F4-DC7A-4C5C-AB94-1C247006EED6}">
      <dgm:prSet/>
      <dgm:spPr/>
      <dgm:t>
        <a:bodyPr/>
        <a:lstStyle/>
        <a:p>
          <a:endParaRPr lang="en-IE"/>
        </a:p>
      </dgm:t>
    </dgm:pt>
    <dgm:pt modelId="{662FE5F5-A20A-45CB-B91D-158C8B77A694}">
      <dgm:prSet phldrT="[Text]"/>
      <dgm:spPr/>
      <dgm:t>
        <a:bodyPr/>
        <a:lstStyle/>
        <a:p>
          <a:r>
            <a:rPr lang="fr-BE" b="1" dirty="0"/>
            <a:t>Rural Pact </a:t>
          </a:r>
          <a:r>
            <a:rPr lang="fr-BE" b="1" dirty="0" err="1"/>
            <a:t>conference</a:t>
          </a:r>
          <a:endParaRPr lang="fr-BE" b="1" dirty="0"/>
        </a:p>
        <a:p>
          <a:r>
            <a:rPr lang="fr-BE" dirty="0"/>
            <a:t>16-17- Sept 2025</a:t>
          </a:r>
          <a:endParaRPr lang="en-IE" dirty="0"/>
        </a:p>
      </dgm:t>
    </dgm:pt>
    <dgm:pt modelId="{8B7747A6-5BED-4137-AAD0-223B915A3365}" type="parTrans" cxnId="{1C07F452-4F15-42A0-A196-7B0FA6EF7B1D}">
      <dgm:prSet/>
      <dgm:spPr/>
      <dgm:t>
        <a:bodyPr/>
        <a:lstStyle/>
        <a:p>
          <a:endParaRPr lang="en-IE"/>
        </a:p>
      </dgm:t>
    </dgm:pt>
    <dgm:pt modelId="{76C24AAF-2C77-4046-B79A-322EA8205413}" type="sibTrans" cxnId="{1C07F452-4F15-42A0-A196-7B0FA6EF7B1D}">
      <dgm:prSet/>
      <dgm:spPr/>
      <dgm:t>
        <a:bodyPr/>
        <a:lstStyle/>
        <a:p>
          <a:endParaRPr lang="en-IE"/>
        </a:p>
      </dgm:t>
    </dgm:pt>
    <dgm:pt modelId="{C03AD88D-498C-45D6-AF1B-E9EF25B54D37}">
      <dgm:prSet phldrT="[Text]"/>
      <dgm:spPr/>
      <dgm:t>
        <a:bodyPr/>
        <a:lstStyle/>
        <a:p>
          <a:r>
            <a:rPr lang="fr-BE" b="1" dirty="0"/>
            <a:t>Rural </a:t>
          </a:r>
          <a:r>
            <a:rPr lang="fr-BE" b="1" dirty="0" err="1"/>
            <a:t>pact</a:t>
          </a:r>
          <a:r>
            <a:rPr lang="fr-BE" b="1" dirty="0"/>
            <a:t> coordination group</a:t>
          </a:r>
        </a:p>
        <a:p>
          <a:r>
            <a:rPr lang="fr-BE" dirty="0"/>
            <a:t>6 </a:t>
          </a:r>
          <a:r>
            <a:rPr lang="fr-BE" dirty="0" err="1"/>
            <a:t>November</a:t>
          </a:r>
          <a:r>
            <a:rPr lang="fr-BE" dirty="0"/>
            <a:t> 2025</a:t>
          </a:r>
          <a:endParaRPr lang="en-IE" dirty="0"/>
        </a:p>
      </dgm:t>
    </dgm:pt>
    <dgm:pt modelId="{2463C077-5566-4CD9-A1EB-D5155F88ECDC}" type="parTrans" cxnId="{C1300001-5F5C-4A25-AA82-ED4327D84758}">
      <dgm:prSet/>
      <dgm:spPr/>
      <dgm:t>
        <a:bodyPr/>
        <a:lstStyle/>
        <a:p>
          <a:endParaRPr lang="en-IE"/>
        </a:p>
      </dgm:t>
    </dgm:pt>
    <dgm:pt modelId="{F875296D-CD2B-4040-A641-3C8AD7B409A6}" type="sibTrans" cxnId="{C1300001-5F5C-4A25-AA82-ED4327D84758}">
      <dgm:prSet/>
      <dgm:spPr/>
      <dgm:t>
        <a:bodyPr/>
        <a:lstStyle/>
        <a:p>
          <a:endParaRPr lang="en-IE"/>
        </a:p>
      </dgm:t>
    </dgm:pt>
    <dgm:pt modelId="{9BC8CA83-E8A1-4E51-9B9A-06E876777D69}">
      <dgm:prSet phldrT="[Text]"/>
      <dgm:spPr/>
      <dgm:t>
        <a:bodyPr/>
        <a:lstStyle/>
        <a:p>
          <a:r>
            <a:rPr lang="fr-BE" b="1" dirty="0"/>
            <a:t>Stakeholder </a:t>
          </a:r>
          <a:r>
            <a:rPr lang="fr-BE" b="1" dirty="0" err="1"/>
            <a:t>events</a:t>
          </a:r>
          <a:endParaRPr lang="fr-BE" b="1" dirty="0"/>
        </a:p>
        <a:p>
          <a:r>
            <a:rPr lang="fr-BE" dirty="0" err="1"/>
            <a:t>Autumn</a:t>
          </a:r>
          <a:r>
            <a:rPr lang="fr-BE" dirty="0"/>
            <a:t> 2025</a:t>
          </a:r>
          <a:endParaRPr lang="en-IE" dirty="0"/>
        </a:p>
      </dgm:t>
    </dgm:pt>
    <dgm:pt modelId="{4FE3B890-CD9B-481E-8FA7-23C60B154CFB}" type="parTrans" cxnId="{CBF74580-0ABD-4296-86F4-FE58E5D16460}">
      <dgm:prSet/>
      <dgm:spPr/>
      <dgm:t>
        <a:bodyPr/>
        <a:lstStyle/>
        <a:p>
          <a:endParaRPr lang="en-IE"/>
        </a:p>
      </dgm:t>
    </dgm:pt>
    <dgm:pt modelId="{893CDE73-7928-4098-8659-E97C0B9242AB}" type="sibTrans" cxnId="{CBF74580-0ABD-4296-86F4-FE58E5D16460}">
      <dgm:prSet/>
      <dgm:spPr/>
      <dgm:t>
        <a:bodyPr/>
        <a:lstStyle/>
        <a:p>
          <a:endParaRPr lang="en-IE"/>
        </a:p>
      </dgm:t>
    </dgm:pt>
    <dgm:pt modelId="{A7012704-E866-4045-B7AE-A849FC573D8E}" type="pres">
      <dgm:prSet presAssocID="{402BEE69-5A46-4897-B4C6-6D7D57E0C00E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D91C4514-1C64-4EDA-BF62-9E2A68F02C8E}" type="pres">
      <dgm:prSet presAssocID="{8E1F52FD-4DBE-47A1-BF89-7BFB9C26DC45}" presName="Accent5" presStyleCnt="0"/>
      <dgm:spPr/>
    </dgm:pt>
    <dgm:pt modelId="{7ECD54CA-6313-4E2B-8C4E-D09112E8809E}" type="pres">
      <dgm:prSet presAssocID="{8E1F52FD-4DBE-47A1-BF89-7BFB9C26DC45}" presName="Accent" presStyleLbl="node1" presStyleIdx="0" presStyleCnt="5"/>
      <dgm:spPr>
        <a:solidFill>
          <a:schemeClr val="accent4"/>
        </a:solidFill>
      </dgm:spPr>
    </dgm:pt>
    <dgm:pt modelId="{4C77C143-3C77-411F-8A55-DDE5B665B74A}" type="pres">
      <dgm:prSet presAssocID="{8E1F52FD-4DBE-47A1-BF89-7BFB9C26DC45}" presName="ParentBackground5" presStyleCnt="0"/>
      <dgm:spPr/>
    </dgm:pt>
    <dgm:pt modelId="{9ECB7C38-D6F4-4093-9E0A-3E726EAFC259}" type="pres">
      <dgm:prSet presAssocID="{8E1F52FD-4DBE-47A1-BF89-7BFB9C26DC45}" presName="ParentBackground" presStyleLbl="fgAcc1" presStyleIdx="0" presStyleCnt="5"/>
      <dgm:spPr/>
    </dgm:pt>
    <dgm:pt modelId="{2C1D8936-8A7D-4755-8298-9C88807DC34A}" type="pres">
      <dgm:prSet presAssocID="{8E1F52FD-4DBE-47A1-BF89-7BFB9C26DC45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8B7F137-9479-41D7-8F0E-12BE84D34A86}" type="pres">
      <dgm:prSet presAssocID="{C03AD88D-498C-45D6-AF1B-E9EF25B54D37}" presName="Accent4" presStyleCnt="0"/>
      <dgm:spPr/>
    </dgm:pt>
    <dgm:pt modelId="{6B3A310D-A4BA-4606-BF8C-ADC185FFB972}" type="pres">
      <dgm:prSet presAssocID="{C03AD88D-498C-45D6-AF1B-E9EF25B54D37}" presName="Accent" presStyleLbl="node1" presStyleIdx="1" presStyleCnt="5"/>
      <dgm:spPr/>
    </dgm:pt>
    <dgm:pt modelId="{5B118024-18C5-471A-ABB0-157D0B3DAA8A}" type="pres">
      <dgm:prSet presAssocID="{C03AD88D-498C-45D6-AF1B-E9EF25B54D37}" presName="ParentBackground4" presStyleCnt="0"/>
      <dgm:spPr/>
    </dgm:pt>
    <dgm:pt modelId="{5A25A489-AA5B-4F02-8799-EDDE361ED349}" type="pres">
      <dgm:prSet presAssocID="{C03AD88D-498C-45D6-AF1B-E9EF25B54D37}" presName="ParentBackground" presStyleLbl="fgAcc1" presStyleIdx="1" presStyleCnt="5"/>
      <dgm:spPr/>
    </dgm:pt>
    <dgm:pt modelId="{D16C78F2-21F9-46DA-967A-7ED7DC3E0F9D}" type="pres">
      <dgm:prSet presAssocID="{C03AD88D-498C-45D6-AF1B-E9EF25B54D37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FE539E12-4097-4E9A-85B2-FAF9193E18FB}" type="pres">
      <dgm:prSet presAssocID="{9BC8CA83-E8A1-4E51-9B9A-06E876777D69}" presName="Accent3" presStyleCnt="0"/>
      <dgm:spPr/>
    </dgm:pt>
    <dgm:pt modelId="{C41DE48A-087A-4617-8B72-B9F117C4FC19}" type="pres">
      <dgm:prSet presAssocID="{9BC8CA83-E8A1-4E51-9B9A-06E876777D69}" presName="Accent" presStyleLbl="node1" presStyleIdx="2" presStyleCnt="5"/>
      <dgm:spPr/>
    </dgm:pt>
    <dgm:pt modelId="{C28ECD01-C217-4523-8B08-AD1641362FC1}" type="pres">
      <dgm:prSet presAssocID="{9BC8CA83-E8A1-4E51-9B9A-06E876777D69}" presName="ParentBackground3" presStyleCnt="0"/>
      <dgm:spPr/>
    </dgm:pt>
    <dgm:pt modelId="{E93F1EFF-CDF5-43BB-9DD7-A07570633828}" type="pres">
      <dgm:prSet presAssocID="{9BC8CA83-E8A1-4E51-9B9A-06E876777D69}" presName="ParentBackground" presStyleLbl="fgAcc1" presStyleIdx="2" presStyleCnt="5"/>
      <dgm:spPr/>
    </dgm:pt>
    <dgm:pt modelId="{226B81F0-A6D0-45ED-9085-C06876BFCE2D}" type="pres">
      <dgm:prSet presAssocID="{9BC8CA83-E8A1-4E51-9B9A-06E876777D69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253EBBBA-3D12-4065-BB1F-B5E5139DC3B7}" type="pres">
      <dgm:prSet presAssocID="{662FE5F5-A20A-45CB-B91D-158C8B77A694}" presName="Accent2" presStyleCnt="0"/>
      <dgm:spPr/>
    </dgm:pt>
    <dgm:pt modelId="{8CD5B906-0102-4EEF-9844-0E6DCBA3025B}" type="pres">
      <dgm:prSet presAssocID="{662FE5F5-A20A-45CB-B91D-158C8B77A694}" presName="Accent" presStyleLbl="node1" presStyleIdx="3" presStyleCnt="5"/>
      <dgm:spPr/>
    </dgm:pt>
    <dgm:pt modelId="{C11495F0-D3E7-44BF-88B2-946A9747129A}" type="pres">
      <dgm:prSet presAssocID="{662FE5F5-A20A-45CB-B91D-158C8B77A694}" presName="ParentBackground2" presStyleCnt="0"/>
      <dgm:spPr/>
    </dgm:pt>
    <dgm:pt modelId="{158C72C5-CB6D-471C-8B9C-F6D9F38D966D}" type="pres">
      <dgm:prSet presAssocID="{662FE5F5-A20A-45CB-B91D-158C8B77A694}" presName="ParentBackground" presStyleLbl="fgAcc1" presStyleIdx="3" presStyleCnt="5"/>
      <dgm:spPr/>
    </dgm:pt>
    <dgm:pt modelId="{FFF97019-7140-47F3-94A8-22DE0A5774E6}" type="pres">
      <dgm:prSet presAssocID="{662FE5F5-A20A-45CB-B91D-158C8B77A694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59D439D-4ADC-4212-9C66-40BE7385C096}" type="pres">
      <dgm:prSet presAssocID="{8D939272-EC39-43B4-B389-FADBE211CE1E}" presName="Accent1" presStyleCnt="0"/>
      <dgm:spPr/>
    </dgm:pt>
    <dgm:pt modelId="{75ABEF5A-2720-4579-89D2-3150F7F36C25}" type="pres">
      <dgm:prSet presAssocID="{8D939272-EC39-43B4-B389-FADBE211CE1E}" presName="Accent" presStyleLbl="node1" presStyleIdx="4" presStyleCnt="5"/>
      <dgm:spPr>
        <a:solidFill>
          <a:schemeClr val="accent4"/>
        </a:solidFill>
      </dgm:spPr>
    </dgm:pt>
    <dgm:pt modelId="{346972E7-370F-4F39-858D-9FB515D5ECB2}" type="pres">
      <dgm:prSet presAssocID="{8D939272-EC39-43B4-B389-FADBE211CE1E}" presName="ParentBackground1" presStyleCnt="0"/>
      <dgm:spPr/>
    </dgm:pt>
    <dgm:pt modelId="{E0F6EDB9-92FE-4AC9-953B-488865FD239D}" type="pres">
      <dgm:prSet presAssocID="{8D939272-EC39-43B4-B389-FADBE211CE1E}" presName="ParentBackground" presStyleLbl="fgAcc1" presStyleIdx="4" presStyleCnt="5"/>
      <dgm:spPr/>
    </dgm:pt>
    <dgm:pt modelId="{072F3D17-69B6-4B0C-AE96-C32BA00BD27B}" type="pres">
      <dgm:prSet presAssocID="{8D939272-EC39-43B4-B389-FADBE211CE1E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C1300001-5F5C-4A25-AA82-ED4327D84758}" srcId="{402BEE69-5A46-4897-B4C6-6D7D57E0C00E}" destId="{C03AD88D-498C-45D6-AF1B-E9EF25B54D37}" srcOrd="3" destOrd="0" parTransId="{2463C077-5566-4CD9-A1EB-D5155F88ECDC}" sibTransId="{F875296D-CD2B-4040-A641-3C8AD7B409A6}"/>
    <dgm:cxn modelId="{4CD73C1A-AFEF-4DFF-852F-236D251DE473}" type="presOf" srcId="{662FE5F5-A20A-45CB-B91D-158C8B77A694}" destId="{158C72C5-CB6D-471C-8B9C-F6D9F38D966D}" srcOrd="0" destOrd="0" presId="urn:microsoft.com/office/officeart/2011/layout/CircleProcess"/>
    <dgm:cxn modelId="{64629028-9286-4004-8C19-239C9C7A5FEA}" type="presOf" srcId="{662FE5F5-A20A-45CB-B91D-158C8B77A694}" destId="{FFF97019-7140-47F3-94A8-22DE0A5774E6}" srcOrd="1" destOrd="0" presId="urn:microsoft.com/office/officeart/2011/layout/CircleProcess"/>
    <dgm:cxn modelId="{A476102A-A538-4F9F-ACA1-53304D320D54}" type="presOf" srcId="{402BEE69-5A46-4897-B4C6-6D7D57E0C00E}" destId="{A7012704-E866-4045-B7AE-A849FC573D8E}" srcOrd="0" destOrd="0" presId="urn:microsoft.com/office/officeart/2011/layout/CircleProcess"/>
    <dgm:cxn modelId="{9447D73B-7D73-4520-ADC3-D4C8F453B091}" type="presOf" srcId="{9BC8CA83-E8A1-4E51-9B9A-06E876777D69}" destId="{226B81F0-A6D0-45ED-9085-C06876BFCE2D}" srcOrd="1" destOrd="0" presId="urn:microsoft.com/office/officeart/2011/layout/CircleProcess"/>
    <dgm:cxn modelId="{4155686B-96AB-4941-B803-C204767674CF}" type="presOf" srcId="{C03AD88D-498C-45D6-AF1B-E9EF25B54D37}" destId="{5A25A489-AA5B-4F02-8799-EDDE361ED349}" srcOrd="0" destOrd="0" presId="urn:microsoft.com/office/officeart/2011/layout/CircleProcess"/>
    <dgm:cxn modelId="{1C07F452-4F15-42A0-A196-7B0FA6EF7B1D}" srcId="{402BEE69-5A46-4897-B4C6-6D7D57E0C00E}" destId="{662FE5F5-A20A-45CB-B91D-158C8B77A694}" srcOrd="1" destOrd="0" parTransId="{8B7747A6-5BED-4137-AAD0-223B915A3365}" sibTransId="{76C24AAF-2C77-4046-B79A-322EA8205413}"/>
    <dgm:cxn modelId="{CBF74580-0ABD-4296-86F4-FE58E5D16460}" srcId="{402BEE69-5A46-4897-B4C6-6D7D57E0C00E}" destId="{9BC8CA83-E8A1-4E51-9B9A-06E876777D69}" srcOrd="2" destOrd="0" parTransId="{4FE3B890-CD9B-481E-8FA7-23C60B154CFB}" sibTransId="{893CDE73-7928-4098-8659-E97C0B9242AB}"/>
    <dgm:cxn modelId="{EA1FFF9F-6BA1-4F7E-9212-6D7ADABE0497}" type="presOf" srcId="{8E1F52FD-4DBE-47A1-BF89-7BFB9C26DC45}" destId="{2C1D8936-8A7D-4755-8298-9C88807DC34A}" srcOrd="1" destOrd="0" presId="urn:microsoft.com/office/officeart/2011/layout/CircleProcess"/>
    <dgm:cxn modelId="{89CB22BC-30A4-43DC-AA74-66F68002570F}" type="presOf" srcId="{8E1F52FD-4DBE-47A1-BF89-7BFB9C26DC45}" destId="{9ECB7C38-D6F4-4093-9E0A-3E726EAFC259}" srcOrd="0" destOrd="0" presId="urn:microsoft.com/office/officeart/2011/layout/CircleProcess"/>
    <dgm:cxn modelId="{068F2AC3-085E-4CEB-8C15-4B3039D370E4}" type="presOf" srcId="{8D939272-EC39-43B4-B389-FADBE211CE1E}" destId="{E0F6EDB9-92FE-4AC9-953B-488865FD239D}" srcOrd="0" destOrd="0" presId="urn:microsoft.com/office/officeart/2011/layout/CircleProcess"/>
    <dgm:cxn modelId="{99AFFFDA-8B47-4D66-A2A6-795B166D0405}" srcId="{402BEE69-5A46-4897-B4C6-6D7D57E0C00E}" destId="{8D939272-EC39-43B4-B389-FADBE211CE1E}" srcOrd="0" destOrd="0" parTransId="{A6653049-A126-4BA2-9EBC-51AD1A32634E}" sibTransId="{F1078937-8272-46CF-B097-D492496851EA}"/>
    <dgm:cxn modelId="{51B132DC-EF34-4EAE-AB21-CAAE1E925965}" type="presOf" srcId="{C03AD88D-498C-45D6-AF1B-E9EF25B54D37}" destId="{D16C78F2-21F9-46DA-967A-7ED7DC3E0F9D}" srcOrd="1" destOrd="0" presId="urn:microsoft.com/office/officeart/2011/layout/CircleProcess"/>
    <dgm:cxn modelId="{BB46E5EE-C46E-4294-8A05-84AECB123B52}" type="presOf" srcId="{9BC8CA83-E8A1-4E51-9B9A-06E876777D69}" destId="{E93F1EFF-CDF5-43BB-9DD7-A07570633828}" srcOrd="0" destOrd="0" presId="urn:microsoft.com/office/officeart/2011/layout/CircleProcess"/>
    <dgm:cxn modelId="{15EEDFF3-EF09-43D3-9D17-FC9BE2747FC5}" type="presOf" srcId="{8D939272-EC39-43B4-B389-FADBE211CE1E}" destId="{072F3D17-69B6-4B0C-AE96-C32BA00BD27B}" srcOrd="1" destOrd="0" presId="urn:microsoft.com/office/officeart/2011/layout/CircleProcess"/>
    <dgm:cxn modelId="{E50B99F4-DC7A-4C5C-AB94-1C247006EED6}" srcId="{402BEE69-5A46-4897-B4C6-6D7D57E0C00E}" destId="{8E1F52FD-4DBE-47A1-BF89-7BFB9C26DC45}" srcOrd="4" destOrd="0" parTransId="{27EF91A5-2713-4F7B-92F6-3D68B5B66E3C}" sibTransId="{F3941852-F62D-45C8-BF68-C69931B5A8B1}"/>
    <dgm:cxn modelId="{2D5C3699-291A-417C-BBC7-5853DD6FEC1C}" type="presParOf" srcId="{A7012704-E866-4045-B7AE-A849FC573D8E}" destId="{D91C4514-1C64-4EDA-BF62-9E2A68F02C8E}" srcOrd="0" destOrd="0" presId="urn:microsoft.com/office/officeart/2011/layout/CircleProcess"/>
    <dgm:cxn modelId="{CC37E618-070C-4286-A4C5-BBD0E1AE8B9F}" type="presParOf" srcId="{D91C4514-1C64-4EDA-BF62-9E2A68F02C8E}" destId="{7ECD54CA-6313-4E2B-8C4E-D09112E8809E}" srcOrd="0" destOrd="0" presId="urn:microsoft.com/office/officeart/2011/layout/CircleProcess"/>
    <dgm:cxn modelId="{CDBA7561-40E8-457E-A67F-4E0BFA785F1B}" type="presParOf" srcId="{A7012704-E866-4045-B7AE-A849FC573D8E}" destId="{4C77C143-3C77-411F-8A55-DDE5B665B74A}" srcOrd="1" destOrd="0" presId="urn:microsoft.com/office/officeart/2011/layout/CircleProcess"/>
    <dgm:cxn modelId="{7FD7B1E0-0ED2-45CB-A76D-97FE6F860748}" type="presParOf" srcId="{4C77C143-3C77-411F-8A55-DDE5B665B74A}" destId="{9ECB7C38-D6F4-4093-9E0A-3E726EAFC259}" srcOrd="0" destOrd="0" presId="urn:microsoft.com/office/officeart/2011/layout/CircleProcess"/>
    <dgm:cxn modelId="{5A768BC3-D1B7-4656-AB91-87946FB4F91B}" type="presParOf" srcId="{A7012704-E866-4045-B7AE-A849FC573D8E}" destId="{2C1D8936-8A7D-4755-8298-9C88807DC34A}" srcOrd="2" destOrd="0" presId="urn:microsoft.com/office/officeart/2011/layout/CircleProcess"/>
    <dgm:cxn modelId="{E3F3E0FE-2777-4E2C-B7D7-9668F71EE2C6}" type="presParOf" srcId="{A7012704-E866-4045-B7AE-A849FC573D8E}" destId="{A8B7F137-9479-41D7-8F0E-12BE84D34A86}" srcOrd="3" destOrd="0" presId="urn:microsoft.com/office/officeart/2011/layout/CircleProcess"/>
    <dgm:cxn modelId="{F9B500A7-2EF4-4D6B-B485-8091CFE90B0F}" type="presParOf" srcId="{A8B7F137-9479-41D7-8F0E-12BE84D34A86}" destId="{6B3A310D-A4BA-4606-BF8C-ADC185FFB972}" srcOrd="0" destOrd="0" presId="urn:microsoft.com/office/officeart/2011/layout/CircleProcess"/>
    <dgm:cxn modelId="{F41CA0F8-7069-49EE-81A4-0AC01D12FA3E}" type="presParOf" srcId="{A7012704-E866-4045-B7AE-A849FC573D8E}" destId="{5B118024-18C5-471A-ABB0-157D0B3DAA8A}" srcOrd="4" destOrd="0" presId="urn:microsoft.com/office/officeart/2011/layout/CircleProcess"/>
    <dgm:cxn modelId="{3643CF2F-F506-4419-A195-B6653FA376A2}" type="presParOf" srcId="{5B118024-18C5-471A-ABB0-157D0B3DAA8A}" destId="{5A25A489-AA5B-4F02-8799-EDDE361ED349}" srcOrd="0" destOrd="0" presId="urn:microsoft.com/office/officeart/2011/layout/CircleProcess"/>
    <dgm:cxn modelId="{D5B49617-2B53-4852-A818-AD434B08A690}" type="presParOf" srcId="{A7012704-E866-4045-B7AE-A849FC573D8E}" destId="{D16C78F2-21F9-46DA-967A-7ED7DC3E0F9D}" srcOrd="5" destOrd="0" presId="urn:microsoft.com/office/officeart/2011/layout/CircleProcess"/>
    <dgm:cxn modelId="{8E145225-28A0-43B1-8AA0-86A546F0786C}" type="presParOf" srcId="{A7012704-E866-4045-B7AE-A849FC573D8E}" destId="{FE539E12-4097-4E9A-85B2-FAF9193E18FB}" srcOrd="6" destOrd="0" presId="urn:microsoft.com/office/officeart/2011/layout/CircleProcess"/>
    <dgm:cxn modelId="{5C244B26-C6D0-4704-BA88-7DFE10552AF3}" type="presParOf" srcId="{FE539E12-4097-4E9A-85B2-FAF9193E18FB}" destId="{C41DE48A-087A-4617-8B72-B9F117C4FC19}" srcOrd="0" destOrd="0" presId="urn:microsoft.com/office/officeart/2011/layout/CircleProcess"/>
    <dgm:cxn modelId="{D42B17CE-5082-4530-A9E5-3AC5022B779B}" type="presParOf" srcId="{A7012704-E866-4045-B7AE-A849FC573D8E}" destId="{C28ECD01-C217-4523-8B08-AD1641362FC1}" srcOrd="7" destOrd="0" presId="urn:microsoft.com/office/officeart/2011/layout/CircleProcess"/>
    <dgm:cxn modelId="{47995DD8-59B4-4BF4-8D4F-6615E8A44D32}" type="presParOf" srcId="{C28ECD01-C217-4523-8B08-AD1641362FC1}" destId="{E93F1EFF-CDF5-43BB-9DD7-A07570633828}" srcOrd="0" destOrd="0" presId="urn:microsoft.com/office/officeart/2011/layout/CircleProcess"/>
    <dgm:cxn modelId="{AC313484-DFF9-4351-9BBE-47FEC090813D}" type="presParOf" srcId="{A7012704-E866-4045-B7AE-A849FC573D8E}" destId="{226B81F0-A6D0-45ED-9085-C06876BFCE2D}" srcOrd="8" destOrd="0" presId="urn:microsoft.com/office/officeart/2011/layout/CircleProcess"/>
    <dgm:cxn modelId="{8C9F5176-8B65-407C-80FE-FEACE4598987}" type="presParOf" srcId="{A7012704-E866-4045-B7AE-A849FC573D8E}" destId="{253EBBBA-3D12-4065-BB1F-B5E5139DC3B7}" srcOrd="9" destOrd="0" presId="urn:microsoft.com/office/officeart/2011/layout/CircleProcess"/>
    <dgm:cxn modelId="{6D454AB1-F523-4EC5-A3F4-BA67A92237F7}" type="presParOf" srcId="{253EBBBA-3D12-4065-BB1F-B5E5139DC3B7}" destId="{8CD5B906-0102-4EEF-9844-0E6DCBA3025B}" srcOrd="0" destOrd="0" presId="urn:microsoft.com/office/officeart/2011/layout/CircleProcess"/>
    <dgm:cxn modelId="{A0DA17F7-722C-4EB2-A3A0-82478AA7F669}" type="presParOf" srcId="{A7012704-E866-4045-B7AE-A849FC573D8E}" destId="{C11495F0-D3E7-44BF-88B2-946A9747129A}" srcOrd="10" destOrd="0" presId="urn:microsoft.com/office/officeart/2011/layout/CircleProcess"/>
    <dgm:cxn modelId="{88B2EBF8-05B9-4CC7-833A-A9DCB0E662CC}" type="presParOf" srcId="{C11495F0-D3E7-44BF-88B2-946A9747129A}" destId="{158C72C5-CB6D-471C-8B9C-F6D9F38D966D}" srcOrd="0" destOrd="0" presId="urn:microsoft.com/office/officeart/2011/layout/CircleProcess"/>
    <dgm:cxn modelId="{AC2D014C-0B5A-40A0-B46B-C22D4FF1CE22}" type="presParOf" srcId="{A7012704-E866-4045-B7AE-A849FC573D8E}" destId="{FFF97019-7140-47F3-94A8-22DE0A5774E6}" srcOrd="11" destOrd="0" presId="urn:microsoft.com/office/officeart/2011/layout/CircleProcess"/>
    <dgm:cxn modelId="{C81358FF-865C-47EB-AC31-EA2D2D047B20}" type="presParOf" srcId="{A7012704-E866-4045-B7AE-A849FC573D8E}" destId="{659D439D-4ADC-4212-9C66-40BE7385C096}" srcOrd="12" destOrd="0" presId="urn:microsoft.com/office/officeart/2011/layout/CircleProcess"/>
    <dgm:cxn modelId="{B87DCFA4-FF64-42FB-B798-37EC8ABC8519}" type="presParOf" srcId="{659D439D-4ADC-4212-9C66-40BE7385C096}" destId="{75ABEF5A-2720-4579-89D2-3150F7F36C25}" srcOrd="0" destOrd="0" presId="urn:microsoft.com/office/officeart/2011/layout/CircleProcess"/>
    <dgm:cxn modelId="{04191B4B-D021-4AEF-B3D9-9B9B528DFB24}" type="presParOf" srcId="{A7012704-E866-4045-B7AE-A849FC573D8E}" destId="{346972E7-370F-4F39-858D-9FB515D5ECB2}" srcOrd="13" destOrd="0" presId="urn:microsoft.com/office/officeart/2011/layout/CircleProcess"/>
    <dgm:cxn modelId="{E6BBA1C5-FA39-4964-A7AD-EE301E0E1489}" type="presParOf" srcId="{346972E7-370F-4F39-858D-9FB515D5ECB2}" destId="{E0F6EDB9-92FE-4AC9-953B-488865FD239D}" srcOrd="0" destOrd="0" presId="urn:microsoft.com/office/officeart/2011/layout/CircleProcess"/>
    <dgm:cxn modelId="{0567B23C-FFC6-4E20-B6FC-E4D87F5A443E}" type="presParOf" srcId="{A7012704-E866-4045-B7AE-A849FC573D8E}" destId="{072F3D17-69B6-4B0C-AE96-C32BA00BD27B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B4DCB5-5F53-40D7-9518-865CE7A6C4C2}">
      <dsp:nvSpPr>
        <dsp:cNvPr id="0" name=""/>
        <dsp:cNvSpPr/>
      </dsp:nvSpPr>
      <dsp:spPr>
        <a:xfrm>
          <a:off x="0" y="3571"/>
          <a:ext cx="10018056" cy="76064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B7B44C-7894-4B82-8C6F-1E3F924ECA7B}">
      <dsp:nvSpPr>
        <dsp:cNvPr id="0" name=""/>
        <dsp:cNvSpPr/>
      </dsp:nvSpPr>
      <dsp:spPr>
        <a:xfrm>
          <a:off x="230094" y="174716"/>
          <a:ext cx="418354" cy="4183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FC41FA-1A1A-4E55-95BC-8117DB789DAF}">
      <dsp:nvSpPr>
        <dsp:cNvPr id="0" name=""/>
        <dsp:cNvSpPr/>
      </dsp:nvSpPr>
      <dsp:spPr>
        <a:xfrm>
          <a:off x="878543" y="3571"/>
          <a:ext cx="9139513" cy="760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502" tIns="80502" rIns="80502" bIns="8050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900" kern="1200" dirty="0"/>
            <a:t>More </a:t>
          </a:r>
          <a:r>
            <a:rPr lang="fr-BE" sz="1900" b="1" kern="1200" dirty="0"/>
            <a:t>synergies</a:t>
          </a:r>
          <a:r>
            <a:rPr lang="fr-BE" sz="1900" kern="1200" dirty="0"/>
            <a:t> and a more </a:t>
          </a:r>
          <a:r>
            <a:rPr lang="fr-BE" sz="1900" b="1" kern="1200" dirty="0" err="1"/>
            <a:t>integrated</a:t>
          </a:r>
          <a:r>
            <a:rPr lang="fr-BE" sz="1900" b="1" kern="1200" dirty="0"/>
            <a:t> </a:t>
          </a:r>
          <a:r>
            <a:rPr lang="fr-BE" sz="1900" b="1" kern="1200" dirty="0" err="1"/>
            <a:t>approach</a:t>
          </a:r>
          <a:endParaRPr lang="en-US" sz="1900" b="1" kern="1200" dirty="0"/>
        </a:p>
      </dsp:txBody>
      <dsp:txXfrm>
        <a:off x="878543" y="3571"/>
        <a:ext cx="9139513" cy="760644"/>
      </dsp:txXfrm>
    </dsp:sp>
    <dsp:sp modelId="{34D7C99F-D256-4221-A3D4-11FFF1B0F574}">
      <dsp:nvSpPr>
        <dsp:cNvPr id="0" name=""/>
        <dsp:cNvSpPr/>
      </dsp:nvSpPr>
      <dsp:spPr>
        <a:xfrm>
          <a:off x="0" y="954376"/>
          <a:ext cx="10018056" cy="76064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D28325-B12F-4026-BD5F-DBDF56A7E490}">
      <dsp:nvSpPr>
        <dsp:cNvPr id="0" name=""/>
        <dsp:cNvSpPr/>
      </dsp:nvSpPr>
      <dsp:spPr>
        <a:xfrm>
          <a:off x="230094" y="1125521"/>
          <a:ext cx="418354" cy="4183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DCFFB0-9DA1-444A-9E0A-B1A573EB1095}">
      <dsp:nvSpPr>
        <dsp:cNvPr id="0" name=""/>
        <dsp:cNvSpPr/>
      </dsp:nvSpPr>
      <dsp:spPr>
        <a:xfrm>
          <a:off x="878543" y="954376"/>
          <a:ext cx="9139513" cy="760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502" tIns="80502" rIns="80502" bIns="8050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900" b="1" kern="1200" dirty="0" err="1"/>
            <a:t>Specific</a:t>
          </a:r>
          <a:r>
            <a:rPr lang="fr-BE" sz="1900" kern="1200" dirty="0"/>
            <a:t> </a:t>
          </a:r>
          <a:r>
            <a:rPr lang="fr-BE" sz="1900" b="1" kern="1200" dirty="0"/>
            <a:t>objectives </a:t>
          </a:r>
          <a:r>
            <a:rPr lang="fr-BE" sz="1900" b="0" kern="1200" dirty="0"/>
            <a:t>(territorial </a:t>
          </a:r>
          <a:r>
            <a:rPr lang="fr-BE" sz="1900" b="0" kern="1200" dirty="0" err="1"/>
            <a:t>disparities</a:t>
          </a:r>
          <a:r>
            <a:rPr lang="fr-BE" sz="1900" b="0" kern="1200" dirty="0"/>
            <a:t>, living standards in rural areas)</a:t>
          </a:r>
          <a:endParaRPr lang="en-US" sz="1900" b="0" kern="1200" dirty="0"/>
        </a:p>
      </dsp:txBody>
      <dsp:txXfrm>
        <a:off x="878543" y="954376"/>
        <a:ext cx="9139513" cy="760644"/>
      </dsp:txXfrm>
    </dsp:sp>
    <dsp:sp modelId="{4ED37E26-6726-48BC-8601-E4142A024F90}">
      <dsp:nvSpPr>
        <dsp:cNvPr id="0" name=""/>
        <dsp:cNvSpPr/>
      </dsp:nvSpPr>
      <dsp:spPr>
        <a:xfrm>
          <a:off x="0" y="1905181"/>
          <a:ext cx="10018056" cy="76064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11B67B-5998-47B4-870D-A8092EEFC1B3}">
      <dsp:nvSpPr>
        <dsp:cNvPr id="0" name=""/>
        <dsp:cNvSpPr/>
      </dsp:nvSpPr>
      <dsp:spPr>
        <a:xfrm>
          <a:off x="230094" y="2076326"/>
          <a:ext cx="418354" cy="4183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F002AF-650D-4051-9680-F58E5A875859}">
      <dsp:nvSpPr>
        <dsp:cNvPr id="0" name=""/>
        <dsp:cNvSpPr/>
      </dsp:nvSpPr>
      <dsp:spPr>
        <a:xfrm>
          <a:off x="878543" y="1905181"/>
          <a:ext cx="9139513" cy="760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502" tIns="80502" rIns="80502" bIns="8050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900" b="1" kern="1200" dirty="0"/>
            <a:t>Instruments</a:t>
          </a:r>
          <a:r>
            <a:rPr lang="fr-BE" sz="1900" kern="1200" dirty="0"/>
            <a:t> (LEADER/CLLD/ITI, </a:t>
          </a:r>
          <a:r>
            <a:rPr lang="fr-BE" sz="1900" kern="1200" dirty="0" err="1"/>
            <a:t>investments</a:t>
          </a:r>
          <a:r>
            <a:rPr lang="fr-BE" sz="1900" kern="1200" dirty="0"/>
            <a:t>, support to rural businesses)</a:t>
          </a:r>
          <a:endParaRPr lang="en-US" sz="1900" kern="1200" dirty="0"/>
        </a:p>
      </dsp:txBody>
      <dsp:txXfrm>
        <a:off x="878543" y="1905181"/>
        <a:ext cx="9139513" cy="760644"/>
      </dsp:txXfrm>
    </dsp:sp>
    <dsp:sp modelId="{4014A9F6-D0C1-47D4-AEDF-9DFFC32CE21B}">
      <dsp:nvSpPr>
        <dsp:cNvPr id="0" name=""/>
        <dsp:cNvSpPr/>
      </dsp:nvSpPr>
      <dsp:spPr>
        <a:xfrm>
          <a:off x="0" y="2855986"/>
          <a:ext cx="10018056" cy="76064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32D8DD-96C3-4806-886F-75BA25F34306}">
      <dsp:nvSpPr>
        <dsp:cNvPr id="0" name=""/>
        <dsp:cNvSpPr/>
      </dsp:nvSpPr>
      <dsp:spPr>
        <a:xfrm>
          <a:off x="230094" y="3027131"/>
          <a:ext cx="418354" cy="41835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3D0A9C-843B-4557-855D-5FF88550F7D6}">
      <dsp:nvSpPr>
        <dsp:cNvPr id="0" name=""/>
        <dsp:cNvSpPr/>
      </dsp:nvSpPr>
      <dsp:spPr>
        <a:xfrm>
          <a:off x="878543" y="2855986"/>
          <a:ext cx="9139513" cy="760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502" tIns="80502" rIns="80502" bIns="8050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900" b="1" kern="1200" dirty="0"/>
            <a:t>Partnership </a:t>
          </a:r>
          <a:r>
            <a:rPr lang="fr-BE" sz="1900" b="0" kern="1200" dirty="0" err="1"/>
            <a:t>with</a:t>
          </a:r>
          <a:r>
            <a:rPr lang="fr-BE" sz="1900" b="1" kern="1200" dirty="0"/>
            <a:t> rural </a:t>
          </a:r>
          <a:r>
            <a:rPr lang="fr-BE" sz="1900" b="1" kern="1200" dirty="0" err="1"/>
            <a:t>authorities</a:t>
          </a:r>
          <a:r>
            <a:rPr lang="fr-BE" sz="1900" b="1" kern="1200" dirty="0"/>
            <a:t> and stakeholders</a:t>
          </a:r>
          <a:endParaRPr lang="en-US" sz="1900" b="1" kern="1200" dirty="0"/>
        </a:p>
      </dsp:txBody>
      <dsp:txXfrm>
        <a:off x="878543" y="2855986"/>
        <a:ext cx="9139513" cy="760644"/>
      </dsp:txXfrm>
    </dsp:sp>
    <dsp:sp modelId="{F33AF6A2-2F25-405F-B72D-F275E615FDE4}">
      <dsp:nvSpPr>
        <dsp:cNvPr id="0" name=""/>
        <dsp:cNvSpPr/>
      </dsp:nvSpPr>
      <dsp:spPr>
        <a:xfrm>
          <a:off x="0" y="3806791"/>
          <a:ext cx="10018056" cy="76064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303787-ADFC-412C-8CDE-7B2F9981B270}">
      <dsp:nvSpPr>
        <dsp:cNvPr id="0" name=""/>
        <dsp:cNvSpPr/>
      </dsp:nvSpPr>
      <dsp:spPr>
        <a:xfrm>
          <a:off x="230094" y="3977936"/>
          <a:ext cx="418354" cy="41835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32ACAC-0E04-494A-86E2-43DCC7544906}">
      <dsp:nvSpPr>
        <dsp:cNvPr id="0" name=""/>
        <dsp:cNvSpPr/>
      </dsp:nvSpPr>
      <dsp:spPr>
        <a:xfrm>
          <a:off x="878543" y="3806791"/>
          <a:ext cx="9139513" cy="760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502" tIns="80502" rIns="80502" bIns="8050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900" b="1" kern="1200" dirty="0"/>
            <a:t>Performance and </a:t>
          </a:r>
          <a:r>
            <a:rPr lang="fr-BE" sz="1900" b="1" kern="1200" dirty="0" err="1"/>
            <a:t>tracking</a:t>
          </a:r>
          <a:r>
            <a:rPr lang="fr-BE" sz="1900" b="1" kern="1200" dirty="0"/>
            <a:t> </a:t>
          </a:r>
          <a:r>
            <a:rPr lang="fr-BE" sz="1900" b="0" kern="1200" dirty="0"/>
            <a:t>(</a:t>
          </a:r>
          <a:r>
            <a:rPr lang="fr-BE" sz="1900" b="0" kern="1200" dirty="0" err="1"/>
            <a:t>identifying</a:t>
          </a:r>
          <a:r>
            <a:rPr lang="fr-BE" sz="1900" b="0" kern="1200" dirty="0"/>
            <a:t> </a:t>
          </a:r>
          <a:r>
            <a:rPr lang="fr-BE" sz="1900" b="0" kern="1200" dirty="0" err="1"/>
            <a:t>operations</a:t>
          </a:r>
          <a:r>
            <a:rPr lang="fr-BE" sz="1900" b="0" kern="1200" dirty="0"/>
            <a:t> </a:t>
          </a:r>
          <a:r>
            <a:rPr lang="fr-BE" sz="1900" b="0" kern="1200" dirty="0" err="1"/>
            <a:t>supporting</a:t>
          </a:r>
          <a:r>
            <a:rPr lang="fr-BE" sz="1900" b="0" kern="1200" dirty="0"/>
            <a:t> rural areas)</a:t>
          </a:r>
          <a:endParaRPr lang="en-US" sz="1900" b="0" kern="1200" dirty="0"/>
        </a:p>
      </dsp:txBody>
      <dsp:txXfrm>
        <a:off x="878543" y="3806791"/>
        <a:ext cx="9139513" cy="7606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CD54CA-6313-4E2B-8C4E-D09112E8809E}">
      <dsp:nvSpPr>
        <dsp:cNvPr id="0" name=""/>
        <dsp:cNvSpPr/>
      </dsp:nvSpPr>
      <dsp:spPr>
        <a:xfrm>
          <a:off x="9975417" y="1358604"/>
          <a:ext cx="2274557" cy="2274929"/>
        </a:xfrm>
        <a:prstGeom prst="ellipse">
          <a:avLst/>
        </a:prstGeom>
        <a:solidFill>
          <a:schemeClr val="accent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CB7C38-D6F4-4093-9E0A-3E726EAFC259}">
      <dsp:nvSpPr>
        <dsp:cNvPr id="0" name=""/>
        <dsp:cNvSpPr/>
      </dsp:nvSpPr>
      <dsp:spPr>
        <a:xfrm>
          <a:off x="10050469" y="1434449"/>
          <a:ext cx="2123242" cy="212324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900" b="1" kern="1200" dirty="0"/>
            <a:t>Drafting and adoption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900" kern="1200" dirty="0" err="1"/>
            <a:t>Dec</a:t>
          </a:r>
          <a:r>
            <a:rPr lang="fr-BE" sz="1900" kern="1200" dirty="0"/>
            <a:t> - March 2026</a:t>
          </a:r>
          <a:endParaRPr lang="en-IE" sz="1900" kern="1200" dirty="0"/>
        </a:p>
      </dsp:txBody>
      <dsp:txXfrm>
        <a:off x="10354309" y="1737826"/>
        <a:ext cx="1516775" cy="1516486"/>
      </dsp:txXfrm>
    </dsp:sp>
    <dsp:sp modelId="{6B3A310D-A4BA-4606-BF8C-ADC185FFB972}">
      <dsp:nvSpPr>
        <dsp:cNvPr id="0" name=""/>
        <dsp:cNvSpPr/>
      </dsp:nvSpPr>
      <dsp:spPr>
        <a:xfrm rot="2700000">
          <a:off x="7623519" y="1358722"/>
          <a:ext cx="2274294" cy="2274294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5A489-AA5B-4F02-8799-EDDE361ED349}">
      <dsp:nvSpPr>
        <dsp:cNvPr id="0" name=""/>
        <dsp:cNvSpPr/>
      </dsp:nvSpPr>
      <dsp:spPr>
        <a:xfrm>
          <a:off x="7700860" y="1434449"/>
          <a:ext cx="2123242" cy="212324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900" b="1" kern="1200" dirty="0"/>
            <a:t>Rural </a:t>
          </a:r>
          <a:r>
            <a:rPr lang="fr-BE" sz="1900" b="1" kern="1200" dirty="0" err="1"/>
            <a:t>pact</a:t>
          </a:r>
          <a:r>
            <a:rPr lang="fr-BE" sz="1900" b="1" kern="1200" dirty="0"/>
            <a:t> coordination group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900" kern="1200" dirty="0"/>
            <a:t>6 </a:t>
          </a:r>
          <a:r>
            <a:rPr lang="fr-BE" sz="1900" kern="1200" dirty="0" err="1"/>
            <a:t>November</a:t>
          </a:r>
          <a:r>
            <a:rPr lang="fr-BE" sz="1900" kern="1200" dirty="0"/>
            <a:t> 2025</a:t>
          </a:r>
          <a:endParaRPr lang="en-IE" sz="1900" kern="1200" dirty="0"/>
        </a:p>
      </dsp:txBody>
      <dsp:txXfrm>
        <a:off x="8003489" y="1737826"/>
        <a:ext cx="1516775" cy="1516486"/>
      </dsp:txXfrm>
    </dsp:sp>
    <dsp:sp modelId="{C41DE48A-087A-4617-8B72-B9F117C4FC19}">
      <dsp:nvSpPr>
        <dsp:cNvPr id="0" name=""/>
        <dsp:cNvSpPr/>
      </dsp:nvSpPr>
      <dsp:spPr>
        <a:xfrm rot="2700000">
          <a:off x="5273909" y="1358722"/>
          <a:ext cx="2274294" cy="2274294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3F1EFF-CDF5-43BB-9DD7-A07570633828}">
      <dsp:nvSpPr>
        <dsp:cNvPr id="0" name=""/>
        <dsp:cNvSpPr/>
      </dsp:nvSpPr>
      <dsp:spPr>
        <a:xfrm>
          <a:off x="5350040" y="1434449"/>
          <a:ext cx="2123242" cy="212324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900" b="1" kern="1200" dirty="0"/>
            <a:t>Stakeholder </a:t>
          </a:r>
          <a:r>
            <a:rPr lang="fr-BE" sz="1900" b="1" kern="1200" dirty="0" err="1"/>
            <a:t>events</a:t>
          </a:r>
          <a:endParaRPr lang="fr-BE" sz="1900" b="1" kern="1200" dirty="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900" kern="1200" dirty="0" err="1"/>
            <a:t>Autumn</a:t>
          </a:r>
          <a:r>
            <a:rPr lang="fr-BE" sz="1900" kern="1200" dirty="0"/>
            <a:t> 2025</a:t>
          </a:r>
          <a:endParaRPr lang="en-IE" sz="1900" kern="1200" dirty="0"/>
        </a:p>
      </dsp:txBody>
      <dsp:txXfrm>
        <a:off x="5652669" y="1737826"/>
        <a:ext cx="1516775" cy="1516486"/>
      </dsp:txXfrm>
    </dsp:sp>
    <dsp:sp modelId="{8CD5B906-0102-4EEF-9844-0E6DCBA3025B}">
      <dsp:nvSpPr>
        <dsp:cNvPr id="0" name=""/>
        <dsp:cNvSpPr/>
      </dsp:nvSpPr>
      <dsp:spPr>
        <a:xfrm rot="2700000">
          <a:off x="2923090" y="1358722"/>
          <a:ext cx="2274294" cy="2274294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8C72C5-CB6D-471C-8B9C-F6D9F38D966D}">
      <dsp:nvSpPr>
        <dsp:cNvPr id="0" name=""/>
        <dsp:cNvSpPr/>
      </dsp:nvSpPr>
      <dsp:spPr>
        <a:xfrm>
          <a:off x="2999221" y="1434449"/>
          <a:ext cx="2123242" cy="212324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900" b="1" kern="1200" dirty="0"/>
            <a:t>Rural Pact </a:t>
          </a:r>
          <a:r>
            <a:rPr lang="fr-BE" sz="1900" b="1" kern="1200" dirty="0" err="1"/>
            <a:t>conference</a:t>
          </a:r>
          <a:endParaRPr lang="fr-BE" sz="1900" b="1" kern="1200" dirty="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900" kern="1200" dirty="0"/>
            <a:t>16-17- Sept 2025</a:t>
          </a:r>
          <a:endParaRPr lang="en-IE" sz="1900" kern="1200" dirty="0"/>
        </a:p>
      </dsp:txBody>
      <dsp:txXfrm>
        <a:off x="3303060" y="1737826"/>
        <a:ext cx="1516775" cy="1516486"/>
      </dsp:txXfrm>
    </dsp:sp>
    <dsp:sp modelId="{75ABEF5A-2720-4579-89D2-3150F7F36C25}">
      <dsp:nvSpPr>
        <dsp:cNvPr id="0" name=""/>
        <dsp:cNvSpPr/>
      </dsp:nvSpPr>
      <dsp:spPr>
        <a:xfrm rot="2700000">
          <a:off x="572270" y="1358722"/>
          <a:ext cx="2274294" cy="2274294"/>
        </a:xfrm>
        <a:prstGeom prst="teardrop">
          <a:avLst>
            <a:gd name="adj" fmla="val 100000"/>
          </a:avLst>
        </a:prstGeom>
        <a:solidFill>
          <a:schemeClr val="accent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F6EDB9-92FE-4AC9-953B-488865FD239D}">
      <dsp:nvSpPr>
        <dsp:cNvPr id="0" name=""/>
        <dsp:cNvSpPr/>
      </dsp:nvSpPr>
      <dsp:spPr>
        <a:xfrm>
          <a:off x="648401" y="1434449"/>
          <a:ext cx="2123242" cy="212324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900" b="1" kern="1200" dirty="0"/>
            <a:t>Work </a:t>
          </a:r>
          <a:r>
            <a:rPr lang="fr-BE" sz="1900" b="1" kern="1200" dirty="0" err="1"/>
            <a:t>between</a:t>
          </a:r>
          <a:r>
            <a:rPr lang="fr-BE" sz="1900" b="1" kern="1200" dirty="0"/>
            <a:t> Commission services (June-</a:t>
          </a:r>
          <a:r>
            <a:rPr lang="fr-BE" sz="1900" b="1" kern="1200" dirty="0" err="1"/>
            <a:t>Nov</a:t>
          </a:r>
          <a:r>
            <a:rPr lang="fr-BE" sz="1900" b="1" kern="1200" dirty="0"/>
            <a:t>)</a:t>
          </a:r>
          <a:endParaRPr lang="en-IE" sz="1900" kern="1200" dirty="0"/>
        </a:p>
      </dsp:txBody>
      <dsp:txXfrm>
        <a:off x="952240" y="1737826"/>
        <a:ext cx="1516775" cy="15164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92571-0B91-4AAF-A01C-6760C504A828}" type="datetimeFigureOut">
              <a:rPr lang="fr-BE" smtClean="0"/>
              <a:t>14-10-25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F1C38-BEA5-4BE9-B798-5FB8B498235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84952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13F67-51C8-4CFB-9E3C-6CC6536DE695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11374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13F67-51C8-4CFB-9E3C-6CC6536DE695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3653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13F67-51C8-4CFB-9E3C-6CC6536DE695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18982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13F67-51C8-4CFB-9E3C-6CC6536DE695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85513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071A7-4C67-7D8F-95F8-664D079FB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52A6489-46A8-ECDA-2B3E-B7742FC88A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54724F1-4B4E-6E00-2834-AE908AAED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IE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5853D3F-AFDC-19D8-6F5A-A90FB6DD9F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113F67-51C8-4CFB-9E3C-6CC6536DE695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211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13F67-51C8-4CFB-9E3C-6CC6536DE695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34471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13F67-51C8-4CFB-9E3C-6CC6536DE695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99209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SzPts val="1000"/>
              <a:buFont typeface="Symbol" panose="05050102010706020507" pitchFamily="18" charset="2"/>
              <a:buNone/>
              <a:tabLst>
                <a:tab pos="457200" algn="l"/>
              </a:tabLst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32798-053D-4AA3-9E86-E9FF8756D8B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274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endParaRPr lang="en-US" b="0" i="0" u="none" dirty="0">
              <a:solidFill>
                <a:srgbClr val="5155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32798-053D-4AA3-9E86-E9FF8756D8B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321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113F67-51C8-4CFB-9E3C-6CC6536DE695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654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0D734-24EF-C2E0-4C6E-17978E020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B751DE-D61F-F011-F7C3-996D0F437A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616A9E-B054-E53B-7735-092C76D1CB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3B000-FEA7-99BD-275C-B7B3FFFE8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13F67-51C8-4CFB-9E3C-6CC6536DE695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86090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13F67-51C8-4CFB-9E3C-6CC6536DE695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08944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18" Type="http://schemas.openxmlformats.org/officeDocument/2006/relationships/hyperlink" Target="https://www.youtube.com/@EUruralpact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15.png"/><Relationship Id="rId7" Type="http://schemas.openxmlformats.org/officeDocument/2006/relationships/hyperlink" Target="https://www.ruralpact.rural-vision.europa.eu/become-member_en" TargetMode="External"/><Relationship Id="rId12" Type="http://schemas.openxmlformats.org/officeDocument/2006/relationships/hyperlink" Target="https://www.facebook.com/EURuralPact" TargetMode="External"/><Relationship Id="rId17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hyperlink" Target="https://www.linkedin.com/company/eu-rural-pact/" TargetMode="External"/><Relationship Id="rId20" Type="http://schemas.openxmlformats.org/officeDocument/2006/relationships/hyperlink" Target="https://bsky.app/profile/eururalpact.bsky.social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ruralpact.rural-vision.europa.eu/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10.png"/><Relationship Id="rId19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hyperlink" Target="https://twitter.com/EURuralPact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4DE863-F962-C545-D91E-0570CBC8A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0E7EE17-4AA6-2356-E75F-1664602E06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64AB22-4537-6D3C-87AD-7A68CB361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C955-FFB4-B04C-946C-49529EFED778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7BAC73-E6D7-DBE2-7268-74A21C821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3C9401-D13B-84F3-8A6D-9F5FDC7C1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861-9260-5F41-86AE-026B33061D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5187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C06CF1-4595-DB2E-FA34-2D54FAE36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3529EB8-9164-189E-A1FA-B549A2B63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27B29D-5A0F-FB20-EF9A-A2B0A4E8C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C955-FFB4-B04C-946C-49529EFED778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68A1DB-F6BB-F5EE-D849-566839752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EE51CE-6E97-E226-8BF5-83BC042A2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861-9260-5F41-86AE-026B33061D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0705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29D18C2-2619-8455-2E48-851F701CF5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616DCD-F7A4-41E5-7B38-A79D2DD0F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A4DAD1-0965-A2FB-AE8A-B47B6A55A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C955-FFB4-B04C-946C-49529EFED778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33755C-3777-6B22-6DD0-625EEB7B3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FE59FF-82C1-E75C-526D-0ABBE9850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861-9260-5F41-86AE-026B33061D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5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71A98-1A27-6CBB-30EB-B505A2305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3020" y="2369125"/>
            <a:ext cx="9037762" cy="962846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rgbClr val="38807E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E781E0C1-7D4E-C4D2-A99A-5CA97B5F9558}"/>
              </a:ext>
            </a:extLst>
          </p:cNvPr>
          <p:cNvSpPr txBox="1">
            <a:spLocks/>
          </p:cNvSpPr>
          <p:nvPr userDrawn="1"/>
        </p:nvSpPr>
        <p:spPr>
          <a:xfrm>
            <a:off x="1008935" y="5024818"/>
            <a:ext cx="9632302" cy="13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6EF6DCE-212B-C3CB-FCFD-8E08E84C8EA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499600" y="5055300"/>
            <a:ext cx="2604184" cy="1446954"/>
            <a:chOff x="499047" y="224753"/>
            <a:chExt cx="2038378" cy="1132578"/>
          </a:xfrm>
        </p:grpSpPr>
        <p:pic>
          <p:nvPicPr>
            <p:cNvPr id="40" name="Picture 39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8A91524D-A798-6422-5E03-26FEEAEFCC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153" y="228431"/>
              <a:ext cx="644601" cy="1110500"/>
            </a:xfrm>
            <a:prstGeom prst="rect">
              <a:avLst/>
            </a:prstGeom>
          </p:spPr>
        </p:pic>
        <p:pic>
          <p:nvPicPr>
            <p:cNvPr id="41" name="Picture 40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BDE84EDC-74C1-73DF-00FF-8FC17286EB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047" y="246833"/>
              <a:ext cx="497810" cy="1110498"/>
            </a:xfrm>
            <a:prstGeom prst="rect">
              <a:avLst/>
            </a:prstGeom>
          </p:spPr>
        </p:pic>
        <p:pic>
          <p:nvPicPr>
            <p:cNvPr id="42" name="Picture 41" descr="A picture containing doll, toy, vector graphics&#10;&#10;Description automatically generated">
              <a:extLst>
                <a:ext uri="{FF2B5EF4-FFF2-40B4-BE49-F238E27FC236}">
                  <a16:creationId xmlns:a16="http://schemas.microsoft.com/office/drawing/2014/main" id="{3468399F-0324-B74E-C3E9-6B66AC4DDE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8817" y="224753"/>
              <a:ext cx="928608" cy="1110499"/>
            </a:xfrm>
            <a:prstGeom prst="rect">
              <a:avLst/>
            </a:prstGeom>
          </p:spPr>
        </p:pic>
        <p:pic>
          <p:nvPicPr>
            <p:cNvPr id="43" name="Picture 42" descr="A picture containing toy, vector graphics, doll&#10;&#10;Description automatically generated">
              <a:extLst>
                <a:ext uri="{FF2B5EF4-FFF2-40B4-BE49-F238E27FC236}">
                  <a16:creationId xmlns:a16="http://schemas.microsoft.com/office/drawing/2014/main" id="{DF0B5474-1177-B38E-BC83-287377095A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4869" y="235791"/>
              <a:ext cx="644601" cy="111050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67F8071-B867-8832-E213-FF55FE0287A0}"/>
              </a:ext>
            </a:extLst>
          </p:cNvPr>
          <p:cNvSpPr txBox="1"/>
          <p:nvPr userDrawn="1"/>
        </p:nvSpPr>
        <p:spPr>
          <a:xfrm>
            <a:off x="0" y="5888586"/>
            <a:ext cx="2146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chemeClr val="accent5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#RuralPact</a:t>
            </a:r>
          </a:p>
        </p:txBody>
      </p:sp>
      <p:pic>
        <p:nvPicPr>
          <p:cNvPr id="3" name="Picture 9" descr="Shape&#10;&#10;Description automatically generated">
            <a:extLst>
              <a:ext uri="{FF2B5EF4-FFF2-40B4-BE49-F238E27FC236}">
                <a16:creationId xmlns:a16="http://schemas.microsoft.com/office/drawing/2014/main" id="{78208A23-326F-3900-D19D-0B24764122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36"/>
          <a:stretch/>
        </p:blipFill>
        <p:spPr>
          <a:xfrm>
            <a:off x="0" y="5232739"/>
            <a:ext cx="12192000" cy="1625261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5FB0385-5459-D269-9EFA-1FB931FE2C5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17" y="6400245"/>
            <a:ext cx="1755973" cy="368395"/>
          </a:xfrm>
          <a:prstGeom prst="rect">
            <a:avLst/>
          </a:prstGeom>
        </p:spPr>
      </p:pic>
      <p:pic>
        <p:nvPicPr>
          <p:cNvPr id="5" name="Picture 4" descr="A green sign with white text&#10;&#10;Description automatically generated">
            <a:extLst>
              <a:ext uri="{FF2B5EF4-FFF2-40B4-BE49-F238E27FC236}">
                <a16:creationId xmlns:a16="http://schemas.microsoft.com/office/drawing/2014/main" id="{A209AF1C-2FFB-2F67-AA80-802920A8E8A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" y="455624"/>
            <a:ext cx="1651713" cy="869323"/>
          </a:xfrm>
          <a:prstGeom prst="rect">
            <a:avLst/>
          </a:prstGeom>
        </p:spPr>
      </p:pic>
      <p:pic>
        <p:nvPicPr>
          <p:cNvPr id="9" name="Picture 8" descr="A blue and green circles with white circles and buildings&#10;&#10;Description automatically generated">
            <a:extLst>
              <a:ext uri="{FF2B5EF4-FFF2-40B4-BE49-F238E27FC236}">
                <a16:creationId xmlns:a16="http://schemas.microsoft.com/office/drawing/2014/main" id="{9E0DCAE3-9027-54D8-4CAE-B7CAB541E24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558" y="369924"/>
            <a:ext cx="2598782" cy="57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4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57237-69E5-2A3A-AD8C-32CD0D93B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36525"/>
            <a:ext cx="9927538" cy="1201259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38807E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6E4DA-6A8E-2697-C151-5A3987B47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6874"/>
            <a:ext cx="10515600" cy="4600090"/>
          </a:xfrm>
        </p:spPr>
        <p:txBody>
          <a:bodyPr/>
          <a:lstStyle>
            <a:lvl1pPr marL="447675" indent="-447675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F2CA20"/>
              </a:buClr>
              <a:buSzPct val="75000"/>
              <a:buFont typeface="Arial" panose="020B0604020202020204" pitchFamily="34" charset="0"/>
              <a:buChar char="►"/>
              <a:defRPr sz="2400"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  <a:lvl2pPr marL="801688" indent="-344488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7DC387"/>
              </a:buClr>
              <a:buSzPct val="100000"/>
              <a:buFont typeface="Wingdings" panose="05000000000000000000" pitchFamily="2" charset="2"/>
              <a:buChar char="§"/>
              <a:defRPr sz="2200">
                <a:latin typeface="Leelawadee" panose="020B0502040204020203" pitchFamily="34" charset="-34"/>
                <a:cs typeface="Leelawadee" panose="020B0502040204020203" pitchFamily="34" charset="-34"/>
              </a:defRPr>
            </a:lvl2pPr>
            <a:lvl3pPr marL="1258888" indent="-344488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Bahnschrift" panose="020B0502040204020203" pitchFamily="34" charset="0"/>
              <a:buChar char="–"/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3pPr>
            <a:lvl4pPr marL="1708150" indent="-3365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7ECDF2"/>
              </a:buCl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4pPr>
            <a:lvl5pPr marL="2155825" indent="-327025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BCBB3-E4C7-C987-BAA0-03B7E1B43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416C90DD-8CF0-4AD8-8C87-4D113EF0A4FE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AEE3D7-903D-8974-0EE9-2E7243B1BF0C}"/>
              </a:ext>
            </a:extLst>
          </p:cNvPr>
          <p:cNvSpPr/>
          <p:nvPr userDrawn="1"/>
        </p:nvSpPr>
        <p:spPr>
          <a:xfrm flipH="1">
            <a:off x="571839" y="-5006"/>
            <a:ext cx="45719" cy="1260000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green sign with white text&#10;&#10;Description automatically generated">
            <a:extLst>
              <a:ext uri="{FF2B5EF4-FFF2-40B4-BE49-F238E27FC236}">
                <a16:creationId xmlns:a16="http://schemas.microsoft.com/office/drawing/2014/main" id="{76A018CA-7263-E835-6B1F-5D7B9E3ED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417" y="189778"/>
            <a:ext cx="1082583" cy="55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09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AF37EB4-CB79-667B-92BC-81B8EB0CAAD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831287" y="4683967"/>
            <a:ext cx="3272497" cy="1818287"/>
            <a:chOff x="499047" y="224753"/>
            <a:chExt cx="2038378" cy="1132578"/>
          </a:xfrm>
        </p:grpSpPr>
        <p:pic>
          <p:nvPicPr>
            <p:cNvPr id="16" name="Picture 15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51AAFB3A-C133-0CE1-9DA1-1DB07B1AB0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153" y="228431"/>
              <a:ext cx="644601" cy="1110500"/>
            </a:xfrm>
            <a:prstGeom prst="rect">
              <a:avLst/>
            </a:prstGeom>
          </p:spPr>
        </p:pic>
        <p:pic>
          <p:nvPicPr>
            <p:cNvPr id="17" name="Picture 16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A6D9EA6A-C7CB-619F-D3DF-AE8629B1B9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047" y="246833"/>
              <a:ext cx="497810" cy="1110498"/>
            </a:xfrm>
            <a:prstGeom prst="rect">
              <a:avLst/>
            </a:prstGeom>
          </p:spPr>
        </p:pic>
        <p:pic>
          <p:nvPicPr>
            <p:cNvPr id="20" name="Picture 19" descr="A picture containing doll, toy, vector graphics&#10;&#10;Description automatically generated">
              <a:extLst>
                <a:ext uri="{FF2B5EF4-FFF2-40B4-BE49-F238E27FC236}">
                  <a16:creationId xmlns:a16="http://schemas.microsoft.com/office/drawing/2014/main" id="{09EF44FF-836F-4167-2047-7BA0A3C95D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8817" y="224753"/>
              <a:ext cx="928608" cy="1110499"/>
            </a:xfrm>
            <a:prstGeom prst="rect">
              <a:avLst/>
            </a:prstGeom>
          </p:spPr>
        </p:pic>
        <p:pic>
          <p:nvPicPr>
            <p:cNvPr id="22" name="Picture 21" descr="A picture containing toy, vector graphics, doll&#10;&#10;Description automatically generated">
              <a:extLst>
                <a:ext uri="{FF2B5EF4-FFF2-40B4-BE49-F238E27FC236}">
                  <a16:creationId xmlns:a16="http://schemas.microsoft.com/office/drawing/2014/main" id="{D74631FF-D985-3279-24F5-7CC2832A68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4869" y="235791"/>
              <a:ext cx="644601" cy="1110500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2407D762-6F09-98A1-58B5-3CF02D731C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1115" y="1368669"/>
            <a:ext cx="4294560" cy="973000"/>
          </a:xfrm>
        </p:spPr>
        <p:txBody>
          <a:bodyPr/>
          <a:lstStyle>
            <a:lvl1pPr algn="ctr">
              <a:defRPr b="1">
                <a:solidFill>
                  <a:srgbClr val="38807E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r>
              <a:rPr lang="en-US"/>
              <a:t>Thank you!</a:t>
            </a:r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4C4C46-8BC8-1586-F282-89522F7994AA}"/>
              </a:ext>
            </a:extLst>
          </p:cNvPr>
          <p:cNvSpPr txBox="1"/>
          <p:nvPr userDrawn="1"/>
        </p:nvSpPr>
        <p:spPr>
          <a:xfrm>
            <a:off x="5105468" y="4335178"/>
            <a:ext cx="2645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dirty="0">
                <a:solidFill>
                  <a:srgbClr val="38807E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www.ruralpact.rural-vision.europa.eu</a:t>
            </a:r>
            <a:endParaRPr lang="en-GB" sz="1200" b="0" dirty="0">
              <a:solidFill>
                <a:srgbClr val="38807E"/>
              </a:solidFill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E446ECB8-5AD4-2513-C816-00D2C9BE773D}"/>
              </a:ext>
            </a:extLst>
          </p:cNvPr>
          <p:cNvSpPr txBox="1"/>
          <p:nvPr userDrawn="1"/>
        </p:nvSpPr>
        <p:spPr>
          <a:xfrm>
            <a:off x="3517190" y="2772499"/>
            <a:ext cx="5724849" cy="790575"/>
          </a:xfrm>
          <a:prstGeom prst="roundRect">
            <a:avLst>
              <a:gd name="adj" fmla="val 50000"/>
            </a:avLst>
          </a:prstGeom>
          <a:solidFill>
            <a:schemeClr val="accent5">
              <a:alpha val="89804"/>
            </a:scheme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400" b="1" dirty="0">
                <a:solidFill>
                  <a:srgbClr val="FFFFFF"/>
                </a:solidFill>
                <a:effectLst/>
                <a:latin typeface="Leelawadee UI" panose="020B0502040204020203" pitchFamily="34" charset="-34"/>
                <a:ea typeface="Arial" panose="020B0604020202020204" pitchFamily="34" charset="0"/>
                <a:cs typeface="Leelawadee UI" panose="020B0502040204020203" pitchFamily="34" charset="-34"/>
              </a:rPr>
              <a:t>Join the Rural Pact Community and online platform</a:t>
            </a:r>
            <a:endParaRPr lang="en-GB" sz="1400" dirty="0">
              <a:effectLst/>
              <a:latin typeface="Leelawadee UI" panose="020B0502040204020203" pitchFamily="34" charset="-34"/>
              <a:ea typeface="Arial" panose="020B0604020202020204" pitchFamily="34" charset="0"/>
              <a:cs typeface="Leelawadee UI" panose="020B0502040204020203" pitchFamily="34" charset="-34"/>
            </a:endParaRPr>
          </a:p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100" u="sng" dirty="0">
                <a:solidFill>
                  <a:schemeClr val="bg1"/>
                </a:solidFill>
                <a:effectLst/>
                <a:latin typeface="Leelawadee UI" panose="020B0502040204020203" pitchFamily="34" charset="-34"/>
                <a:ea typeface="Arial" panose="020B0604020202020204" pitchFamily="34" charset="0"/>
                <a:cs typeface="Leelawadee UI" panose="020B0502040204020203" pitchFamily="34" charset="-34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www.ruralpact.rural-vision.europa.eu/become-member_en</a:t>
            </a:r>
            <a:r>
              <a:rPr lang="en-GB" sz="1100" u="sng" dirty="0">
                <a:solidFill>
                  <a:schemeClr val="bg1"/>
                </a:solidFill>
                <a:effectLst/>
                <a:latin typeface="Leelawadee UI" panose="020B0502040204020203" pitchFamily="34" charset="-34"/>
                <a:ea typeface="Arial" panose="020B0604020202020204" pitchFamily="34" charset="0"/>
                <a:cs typeface="Leelawadee UI" panose="020B0502040204020203" pitchFamily="34" charset="-34"/>
              </a:rPr>
              <a:t> </a:t>
            </a:r>
            <a:r>
              <a:rPr lang="en-GB" sz="1100" dirty="0">
                <a:solidFill>
                  <a:schemeClr val="bg1"/>
                </a:solidFill>
                <a:effectLst/>
                <a:latin typeface="Leelawadee UI" panose="020B0502040204020203" pitchFamily="34" charset="-34"/>
                <a:ea typeface="Arial" panose="020B0604020202020204" pitchFamily="34" charset="0"/>
                <a:cs typeface="Leelawadee UI" panose="020B0502040204020203" pitchFamily="34" charset="-34"/>
              </a:rPr>
              <a:t> 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000" b="1" dirty="0">
                <a:solidFill>
                  <a:srgbClr val="FFFFFF"/>
                </a:solidFill>
                <a:effectLst/>
                <a:latin typeface="Leelawadee UI" panose="020B0502040204020203" pitchFamily="34" charset="-34"/>
                <a:ea typeface="Arial" panose="020B0604020202020204" pitchFamily="34" charset="0"/>
                <a:cs typeface="Leelawadee UI" panose="020B0502040204020203" pitchFamily="34" charset="-34"/>
              </a:rPr>
              <a:t> </a:t>
            </a:r>
            <a:endParaRPr lang="en-GB" sz="1000" dirty="0">
              <a:effectLst/>
              <a:latin typeface="Leelawadee UI" panose="020B0502040204020203" pitchFamily="34" charset="-34"/>
              <a:ea typeface="Arial" panose="020B0604020202020204" pitchFamily="34" charset="0"/>
              <a:cs typeface="Leelawadee UI" panose="020B0502040204020203" pitchFamily="34" charset="-34"/>
            </a:endParaRPr>
          </a:p>
        </p:txBody>
      </p:sp>
      <p:pic>
        <p:nvPicPr>
          <p:cNvPr id="11" name="Picture 9" descr="Shape&#10;&#10;Description automatically generated">
            <a:extLst>
              <a:ext uri="{FF2B5EF4-FFF2-40B4-BE49-F238E27FC236}">
                <a16:creationId xmlns:a16="http://schemas.microsoft.com/office/drawing/2014/main" id="{E1503704-A4DA-EB1F-AFE9-94FD74166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36"/>
          <a:stretch/>
        </p:blipFill>
        <p:spPr>
          <a:xfrm>
            <a:off x="0" y="5232739"/>
            <a:ext cx="12192000" cy="1625261"/>
          </a:xfrm>
          <a:prstGeom prst="rect">
            <a:avLst/>
          </a:prstGeom>
        </p:spPr>
      </p:pic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FC7A68D-9358-C87F-3000-78832B0A40A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17" y="6389359"/>
            <a:ext cx="1755973" cy="368395"/>
          </a:xfrm>
          <a:prstGeom prst="rect">
            <a:avLst/>
          </a:prstGeom>
        </p:spPr>
      </p:pic>
      <p:pic>
        <p:nvPicPr>
          <p:cNvPr id="10" name="Picture 9" descr="A green sign with white text&#10;&#10;Description automatically generated">
            <a:extLst>
              <a:ext uri="{FF2B5EF4-FFF2-40B4-BE49-F238E27FC236}">
                <a16:creationId xmlns:a16="http://schemas.microsoft.com/office/drawing/2014/main" id="{6F2092E1-9B20-463F-F70B-0D8499480BE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" y="453783"/>
            <a:ext cx="1722827" cy="906751"/>
          </a:xfrm>
          <a:prstGeom prst="rect">
            <a:avLst/>
          </a:prstGeom>
        </p:spPr>
      </p:pic>
      <p:pic>
        <p:nvPicPr>
          <p:cNvPr id="18" name="Picture 17" descr="A blue and green circles with white circles and buildings&#10;&#10;Description automatically generated">
            <a:extLst>
              <a:ext uri="{FF2B5EF4-FFF2-40B4-BE49-F238E27FC236}">
                <a16:creationId xmlns:a16="http://schemas.microsoft.com/office/drawing/2014/main" id="{453971F0-0BAC-1094-7856-47664D96A41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558" y="369924"/>
            <a:ext cx="2598782" cy="5774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8D11168-D818-E58F-B227-96B8F53EC7F9}"/>
              </a:ext>
            </a:extLst>
          </p:cNvPr>
          <p:cNvGrpSpPr/>
          <p:nvPr userDrawn="1"/>
        </p:nvGrpSpPr>
        <p:grpSpPr>
          <a:xfrm>
            <a:off x="5541617" y="3689124"/>
            <a:ext cx="1773555" cy="452120"/>
            <a:chOff x="0" y="0"/>
            <a:chExt cx="1773555" cy="452120"/>
          </a:xfrm>
        </p:grpSpPr>
        <p:pic>
          <p:nvPicPr>
            <p:cNvPr id="9" name="Picture 8">
              <a:hlinkClick r:id="rId12"/>
              <a:extLst>
                <a:ext uri="{FF2B5EF4-FFF2-40B4-BE49-F238E27FC236}">
                  <a16:creationId xmlns:a16="http://schemas.microsoft.com/office/drawing/2014/main" id="{611776A0-1D7B-AEFC-4C03-28F2F5175B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rcRect/>
            <a:stretch/>
          </p:blipFill>
          <p:spPr>
            <a:xfrm>
              <a:off x="0" y="0"/>
              <a:ext cx="446405" cy="445770"/>
            </a:xfrm>
            <a:prstGeom prst="rect">
              <a:avLst/>
            </a:prstGeom>
          </p:spPr>
        </p:pic>
        <p:pic>
          <p:nvPicPr>
            <p:cNvPr id="19" name="Picture 18">
              <a:hlinkClick r:id="rId14"/>
              <a:extLst>
                <a:ext uri="{FF2B5EF4-FFF2-40B4-BE49-F238E27FC236}">
                  <a16:creationId xmlns:a16="http://schemas.microsoft.com/office/drawing/2014/main" id="{0E4629EA-7F0B-9414-286E-4E9A67718B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rcRect/>
            <a:stretch/>
          </p:blipFill>
          <p:spPr>
            <a:xfrm>
              <a:off x="355600" y="6350"/>
              <a:ext cx="446405" cy="445770"/>
            </a:xfrm>
            <a:prstGeom prst="rect">
              <a:avLst/>
            </a:prstGeom>
          </p:spPr>
        </p:pic>
        <p:pic>
          <p:nvPicPr>
            <p:cNvPr id="21" name="Picture 20">
              <a:hlinkClick r:id="rId16"/>
              <a:extLst>
                <a:ext uri="{FF2B5EF4-FFF2-40B4-BE49-F238E27FC236}">
                  <a16:creationId xmlns:a16="http://schemas.microsoft.com/office/drawing/2014/main" id="{F69BAAE3-31CA-2320-AB81-A88443610C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1066800" y="0"/>
              <a:ext cx="445770" cy="445770"/>
            </a:xfrm>
            <a:prstGeom prst="rect">
              <a:avLst/>
            </a:prstGeom>
          </p:spPr>
        </p:pic>
        <p:pic>
          <p:nvPicPr>
            <p:cNvPr id="23" name="Picture 22">
              <a:hlinkClick r:id="rId18"/>
              <a:extLst>
                <a:ext uri="{FF2B5EF4-FFF2-40B4-BE49-F238E27FC236}">
                  <a16:creationId xmlns:a16="http://schemas.microsoft.com/office/drawing/2014/main" id="{89B51638-5F7F-9911-ED74-573415EBC4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/>
            <a:srcRect/>
            <a:stretch/>
          </p:blipFill>
          <p:spPr>
            <a:xfrm>
              <a:off x="711200" y="6350"/>
              <a:ext cx="446405" cy="445770"/>
            </a:xfrm>
            <a:prstGeom prst="rect">
              <a:avLst/>
            </a:prstGeom>
          </p:spPr>
        </p:pic>
        <p:pic>
          <p:nvPicPr>
            <p:cNvPr id="24" name="Picture 23" descr="A white butterfly in a blue circle&#10;&#10;AI-generated content may be incorrect.">
              <a:hlinkClick r:id="rId20"/>
              <a:extLst>
                <a:ext uri="{FF2B5EF4-FFF2-40B4-BE49-F238E27FC236}">
                  <a16:creationId xmlns:a16="http://schemas.microsoft.com/office/drawing/2014/main" id="{724910E0-46C9-2B7A-B834-4EA8440031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01600"/>
              <a:ext cx="249555" cy="24955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91134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E6FA7E-D87B-A7C2-B664-AA6B9F624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B2B5ED-DC33-AB64-2ECA-B63090570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086F4A-7D4F-C290-C107-4FD65EC0E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C955-FFB4-B04C-946C-49529EFED778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65FDA1-A4A7-9132-9801-A0F4E2D3D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64D9B2-E826-902D-C3A4-4B64D2BE7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861-9260-5F41-86AE-026B33061D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8038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8DC23-2967-F1D9-919D-5CE866417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1ADC8F-20E0-5B56-456D-989978E95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A3354C-304A-D1D0-0F3B-4FC921DEF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C955-FFB4-B04C-946C-49529EFED778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319DB3-D47A-B0E9-D193-A32C8636F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44D4E0-6E90-A396-A9C0-5744DE454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861-9260-5F41-86AE-026B33061D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3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9A963F-BA48-6D7C-8504-6D9B92272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95CE93-DDCB-B0D0-1B41-A85DA4C0EF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C9444FC-DADA-4325-4936-9C7635F1D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9733188-CA12-B911-7616-1FC2C3F79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C955-FFB4-B04C-946C-49529EFED778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D5ADA24-1665-D5D0-2808-C4C2735BB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F60134-D655-C5B9-1F17-AB66034AA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861-9260-5F41-86AE-026B33061D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935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A29664-082A-8F11-58CC-CE982137E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4DB955-6CC6-B585-2924-E8EA0FCAD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2A6BDF7-FF88-C5C8-7C78-40C1538F6C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DCBF1E2-1F17-1ED7-EECD-6969ED2AAE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EB2949E-D0AD-B79D-DD41-BE4AAF7138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9B6D1CE-E864-A321-8FB0-0E94C0FC8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C955-FFB4-B04C-946C-49529EFED778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6088F04-BC8F-5034-F046-439AD20D6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EE63E80-9333-4ED8-BDFA-6BAF82B43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861-9260-5F41-86AE-026B33061D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0717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99A9B5-CF1C-D8A0-3CB1-2A5F73350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1DED051-60C4-EFED-190A-FF2D13893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C955-FFB4-B04C-946C-49529EFED778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D20B67-ADA2-D18A-294F-565A70A11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8EEE3F3-5DC1-761F-0B0E-5E202CFC4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861-9260-5F41-86AE-026B33061D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5290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3992791-B6FA-F834-7AAD-7581CDF87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C955-FFB4-B04C-946C-49529EFED778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5745CC1-E05E-CF46-527D-10BE7ABDA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4D3AAB-6750-65C8-1678-00BACD110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861-9260-5F41-86AE-026B33061D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5874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FA466B-CDF4-BAAF-CDFD-33F60D40C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296BFE-28EE-9853-FD57-E8560CE8A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DCB368F-A377-B55E-DC43-41826BA004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CCC130C-1983-6759-A23D-977DE2EE7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C955-FFB4-B04C-946C-49529EFED778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76C23BC-884D-43DD-EA5D-469B02994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A0F69A-9448-BEFF-1858-9FDBF88F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861-9260-5F41-86AE-026B33061D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2460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33AC84-139C-0F00-ADB8-F62E6C28B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BD0208D-31FB-1917-A1DA-019372983D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6D8CF33-6FE3-30C4-A0C9-772EC025C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F170EA-6837-8458-DA2A-F7C0A49DF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C955-FFB4-B04C-946C-49529EFED778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30BBBD9-6A4C-5C75-A193-0B5C19253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6EA305C-5B44-18E2-6568-D6BABDB8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861-9260-5F41-86AE-026B33061D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0642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1A559FE-589A-E91F-7598-FB5581116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09EA0CF-447A-348F-F530-4A147BE7D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F3D053-B750-3109-132E-D0C63A88A9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EFC955-FFB4-B04C-946C-49529EFED778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8071A1-3A62-6F5B-9B6B-6FEDFD3B95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80A508-7BF8-8884-8383-299431207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EEC861-9260-5F41-86AE-026B33061D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8963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hyperlink" Target="https://ruralpact.rural-vision.europa.eu/publications/making-rural-pact-happen-member-states_en" TargetMode="External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svg"/><Relationship Id="rId11" Type="http://schemas.openxmlformats.org/officeDocument/2006/relationships/hyperlink" Target="https://ruralpact.rural-vision.europa.eu/publications/making-rural-pact-happen-member-states_en#section--resources" TargetMode="External"/><Relationship Id="rId5" Type="http://schemas.openxmlformats.org/officeDocument/2006/relationships/image" Target="../media/image36.png"/><Relationship Id="rId10" Type="http://schemas.openxmlformats.org/officeDocument/2006/relationships/image" Target="../media/image40.svg"/><Relationship Id="rId4" Type="http://schemas.openxmlformats.org/officeDocument/2006/relationships/image" Target="../media/image35.sv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cooperarpertransformar.cat/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svg"/><Relationship Id="rId9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red@ruraleurope.org" TargetMode="External"/><Relationship Id="rId5" Type="http://schemas.openxmlformats.org/officeDocument/2006/relationships/hyperlink" Target="http://www.ruraleurope.org/" TargetMode="External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agriculture.ec.europa.eu/overview-vision-agriculture-food/vision-agriculture-and-food_en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eur-lex.europa.eu/legal-content/EN/TXT/?uri=CELEX%3A52021DC0345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observatory.rural-vision.europa.eu/" TargetMode="External"/><Relationship Id="rId3" Type="http://schemas.openxmlformats.org/officeDocument/2006/relationships/hyperlink" Target="https://publications.jrc.ec.europa.eu/repository/handle/JRC135599" TargetMode="External"/><Relationship Id="rId7" Type="http://schemas.openxmlformats.org/officeDocument/2006/relationships/hyperlink" Target="https://rural-vision.europa.eu/toolki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ruralpact.rural-vision.europa.eu/" TargetMode="External"/><Relationship Id="rId5" Type="http://schemas.openxmlformats.org/officeDocument/2006/relationships/hyperlink" Target="https://commission.europa.eu/law/law-making-process/planning-and-proposing-law/better-regulation/better-regulation-guidelines-and-toolbox_en" TargetMode="External"/><Relationship Id="rId4" Type="http://schemas.openxmlformats.org/officeDocument/2006/relationships/hyperlink" Target="https://ec.europa.eu/eurostat/statistics-explained/index.php?oldid=58549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4BEA0E-9D62-7B92-4E0D-C39C4DEB2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0C0644DE-F978-F07F-775D-6C9E1CB3E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31073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EC8E7-3898-4B1E-5CDB-59CD7EBEA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24">
            <a:extLst>
              <a:ext uri="{FF2B5EF4-FFF2-40B4-BE49-F238E27FC236}">
                <a16:creationId xmlns:a16="http://schemas.microsoft.com/office/drawing/2014/main" id="{79713DA1-1988-F347-9694-2419F5F67D67}"/>
              </a:ext>
            </a:extLst>
          </p:cNvPr>
          <p:cNvSpPr>
            <a:spLocks noChangeAspect="1"/>
          </p:cNvSpPr>
          <p:nvPr/>
        </p:nvSpPr>
        <p:spPr>
          <a:xfrm>
            <a:off x="5076647" y="2940391"/>
            <a:ext cx="537827" cy="537827"/>
          </a:xfrm>
          <a:custGeom>
            <a:avLst/>
            <a:gdLst/>
            <a:ahLst/>
            <a:cxnLst/>
            <a:rect l="l" t="t" r="r" b="b"/>
            <a:pathLst>
              <a:path w="1101751" h="1101751">
                <a:moveTo>
                  <a:pt x="0" y="0"/>
                </a:moveTo>
                <a:lnTo>
                  <a:pt x="1101751" y="0"/>
                </a:lnTo>
                <a:lnTo>
                  <a:pt x="1101751" y="1101751"/>
                </a:lnTo>
                <a:lnTo>
                  <a:pt x="0" y="11017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DE34879B-A22B-541F-CE6B-BB65E1EAA550}"/>
              </a:ext>
            </a:extLst>
          </p:cNvPr>
          <p:cNvSpPr/>
          <p:nvPr/>
        </p:nvSpPr>
        <p:spPr>
          <a:xfrm>
            <a:off x="1383231" y="2173930"/>
            <a:ext cx="353453" cy="247991"/>
          </a:xfrm>
          <a:custGeom>
            <a:avLst/>
            <a:gdLst/>
            <a:ahLst/>
            <a:cxnLst/>
            <a:rect l="l" t="t" r="r" b="b"/>
            <a:pathLst>
              <a:path w="969153" h="675984">
                <a:moveTo>
                  <a:pt x="0" y="0"/>
                </a:moveTo>
                <a:lnTo>
                  <a:pt x="969153" y="0"/>
                </a:lnTo>
                <a:lnTo>
                  <a:pt x="969153" y="675984"/>
                </a:lnTo>
                <a:lnTo>
                  <a:pt x="0" y="6759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>
              <a:latin typeface="+mj-lt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9FA9935-4423-F83C-5FF0-5832739EAC39}"/>
              </a:ext>
            </a:extLst>
          </p:cNvPr>
          <p:cNvSpPr txBox="1"/>
          <p:nvPr/>
        </p:nvSpPr>
        <p:spPr>
          <a:xfrm>
            <a:off x="1712781" y="2033353"/>
            <a:ext cx="3916992" cy="7771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4500" indent="-285750">
              <a:spcBef>
                <a:spcPts val="300"/>
              </a:spcBef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►"/>
            </a:pPr>
            <a:r>
              <a:rPr lang="en-US" sz="1600" dirty="0">
                <a:solidFill>
                  <a:schemeClr val="accent5"/>
                </a:solidFill>
                <a:latin typeface="+mj-lt"/>
                <a:ea typeface="Barlow Semi-Bold"/>
                <a:cs typeface="Barlow Semi-Bold"/>
                <a:sym typeface="Barlow Semi-Bold"/>
                <a:hlinkClick r:id="rId7"/>
              </a:rPr>
              <a:t>How to make the Rural Pact happen in Member States</a:t>
            </a:r>
            <a:endParaRPr lang="en-US" sz="1600" dirty="0">
              <a:solidFill>
                <a:schemeClr val="accent5"/>
              </a:solidFill>
              <a:latin typeface="+mj-lt"/>
              <a:ea typeface="Barlow Semi-Bold"/>
              <a:cs typeface="Barlow Semi-Bold"/>
              <a:sym typeface="Barlow Semi-Bold"/>
            </a:endParaRPr>
          </a:p>
          <a:p>
            <a:pPr marL="444500" indent="-285750">
              <a:buClr>
                <a:schemeClr val="accent6"/>
              </a:buClr>
              <a:buFont typeface="Arial" panose="020B0604020202020204" pitchFamily="34" charset="0"/>
              <a:buChar char="►"/>
            </a:pPr>
            <a:endParaRPr lang="en-US" sz="1600" dirty="0">
              <a:solidFill>
                <a:schemeClr val="accent5"/>
              </a:solidFill>
              <a:latin typeface="+mj-lt"/>
              <a:ea typeface="Barlow Semi-Bold"/>
              <a:cs typeface="Barlow Semi-Bold"/>
              <a:sym typeface="Barlow Semi-Bold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6738024-F0EF-9CF6-56E3-3458641FFB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779" y="1782212"/>
            <a:ext cx="679777" cy="679777"/>
          </a:xfrm>
          <a:prstGeom prst="rect">
            <a:avLst/>
          </a:prstGeom>
        </p:spPr>
      </p:pic>
      <p:pic>
        <p:nvPicPr>
          <p:cNvPr id="43" name="Graphic 42" descr="World outline">
            <a:extLst>
              <a:ext uri="{FF2B5EF4-FFF2-40B4-BE49-F238E27FC236}">
                <a16:creationId xmlns:a16="http://schemas.microsoft.com/office/drawing/2014/main" id="{B257E0D8-8DDA-CB81-323C-26FD7C7496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96324" y="6166590"/>
            <a:ext cx="331696" cy="33169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83965A6-0C33-0DE9-618A-3E2AE84B2962}"/>
              </a:ext>
            </a:extLst>
          </p:cNvPr>
          <p:cNvSpPr txBox="1"/>
          <p:nvPr/>
        </p:nvSpPr>
        <p:spPr>
          <a:xfrm>
            <a:off x="7911319" y="6121311"/>
            <a:ext cx="391699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hlinkClick r:id="rId11"/>
              </a:rPr>
              <a:t>https://ruralpact.rural-vision.europa.eu/publications/making-rural-pact-happen-member-states_en#section--resources</a:t>
            </a:r>
            <a:r>
              <a:rPr lang="en-GB" sz="11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45D530-7CA4-875C-FF40-13F1831AF6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93995" y="737154"/>
            <a:ext cx="3656526" cy="522006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0F10DF-3668-4113-4615-35B1ABD6A95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6843" t="-1" r="4869" b="19717"/>
          <a:stretch/>
        </p:blipFill>
        <p:spPr>
          <a:xfrm>
            <a:off x="726926" y="3037814"/>
            <a:ext cx="6116788" cy="312877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773BA31-94F8-770F-4E83-D5A371CB40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6926" y="430790"/>
            <a:ext cx="6400709" cy="775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fr-BE" sz="2800" dirty="0" err="1"/>
              <a:t>Towards</a:t>
            </a:r>
            <a:r>
              <a:rPr lang="fr-BE" sz="2800" dirty="0"/>
              <a:t> a more </a:t>
            </a:r>
            <a:r>
              <a:rPr lang="fr-BE" sz="2800" dirty="0" err="1"/>
              <a:t>integrated</a:t>
            </a:r>
            <a:r>
              <a:rPr lang="fr-BE" sz="2800" dirty="0"/>
              <a:t> </a:t>
            </a:r>
            <a:r>
              <a:rPr lang="fr-BE" sz="2800" dirty="0" err="1"/>
              <a:t>approach</a:t>
            </a:r>
            <a:r>
              <a:rPr lang="fr-BE" sz="2800" dirty="0"/>
              <a:t> at national </a:t>
            </a:r>
            <a:r>
              <a:rPr lang="fr-BE" sz="2800" dirty="0" err="1"/>
              <a:t>level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6109D1-700B-CE9C-E91C-0419BC959866}"/>
              </a:ext>
            </a:extLst>
          </p:cNvPr>
          <p:cNvSpPr/>
          <p:nvPr/>
        </p:nvSpPr>
        <p:spPr>
          <a:xfrm>
            <a:off x="6372225" y="2810489"/>
            <a:ext cx="755410" cy="1104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21033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4">
            <a:extLst>
              <a:ext uri="{FF2B5EF4-FFF2-40B4-BE49-F238E27FC236}">
                <a16:creationId xmlns:a16="http://schemas.microsoft.com/office/drawing/2014/main" id="{9EC73CCF-B403-2A87-AA63-22CF41941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136525"/>
            <a:ext cx="9214914" cy="1201259"/>
          </a:xfrm>
        </p:spPr>
        <p:txBody>
          <a:bodyPr anchor="ctr">
            <a:normAutofit/>
          </a:bodyPr>
          <a:lstStyle/>
          <a:p>
            <a:r>
              <a:rPr lang="fr-BE" b="0" dirty="0">
                <a:solidFill>
                  <a:schemeClr val="tx2"/>
                </a:solidFill>
                <a:latin typeface="+mj-lt"/>
                <a:cs typeface="+mj-cs"/>
              </a:rPr>
              <a:t>Rural areas in the MFF (2028-2034)</a:t>
            </a:r>
            <a:endParaRPr lang="en-IE" b="0" dirty="0">
              <a:solidFill>
                <a:schemeClr val="tx2"/>
              </a:solidFill>
              <a:latin typeface="+mj-lt"/>
              <a:cs typeface="+mj-cs"/>
            </a:endParaRPr>
          </a:p>
        </p:txBody>
      </p:sp>
      <p:graphicFrame>
        <p:nvGraphicFramePr>
          <p:cNvPr id="17" name="Content Placeholder 11">
            <a:extLst>
              <a:ext uri="{FF2B5EF4-FFF2-40B4-BE49-F238E27FC236}">
                <a16:creationId xmlns:a16="http://schemas.microsoft.com/office/drawing/2014/main" id="{F8DE59FE-962D-79F1-8ACF-68D2A0246F6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2" y="1337784"/>
          <a:ext cx="10018057" cy="4571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11615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58FDF-E2E2-4263-4F47-922D0CB15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Updating the EU Rural Action Plan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0B395-4F43-B633-513C-4576D7C07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52094"/>
            <a:ext cx="10706099" cy="487194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800" b="1" dirty="0">
                <a:latin typeface="+mj-lt"/>
              </a:rPr>
              <a:t>Purpose:</a:t>
            </a:r>
          </a:p>
          <a:p>
            <a:pPr lvl="1" algn="just">
              <a:buFont typeface="Aptos Display" panose="020B0004020202020204" pitchFamily="34" charset="0"/>
              <a:buChar char="→"/>
            </a:pPr>
            <a:r>
              <a:rPr lang="en-US" sz="1800" dirty="0">
                <a:latin typeface="+mj-lt"/>
              </a:rPr>
              <a:t>Renew </a:t>
            </a:r>
            <a:r>
              <a:rPr lang="en-US" sz="1800" b="1" dirty="0">
                <a:latin typeface="+mj-lt"/>
              </a:rPr>
              <a:t>political momentum</a:t>
            </a:r>
            <a:r>
              <a:rPr lang="en-US" sz="1800" dirty="0">
                <a:latin typeface="+mj-lt"/>
              </a:rPr>
              <a:t>, reflecting the </a:t>
            </a:r>
            <a:r>
              <a:rPr lang="en-US" sz="1800" b="1" dirty="0">
                <a:latin typeface="+mj-lt"/>
              </a:rPr>
              <a:t>long-term character of the rural vision</a:t>
            </a:r>
          </a:p>
          <a:p>
            <a:pPr lvl="1" algn="just">
              <a:buFont typeface="Aptos Display" panose="020B0004020202020204" pitchFamily="34" charset="0"/>
              <a:buChar char="→"/>
            </a:pPr>
            <a:r>
              <a:rPr lang="en-US" sz="1800" dirty="0">
                <a:latin typeface="+mj-lt"/>
              </a:rPr>
              <a:t>Policy objectives (political guidelines, MFF proposals, vision for agriculture and food):</a:t>
            </a:r>
          </a:p>
          <a:p>
            <a:pPr lvl="2" algn="just">
              <a:buFont typeface="Aptos Display" panose="020B0004020202020204" pitchFamily="34" charset="0"/>
              <a:buChar char="→"/>
            </a:pPr>
            <a:r>
              <a:rPr lang="en-US" sz="1600" b="1" dirty="0">
                <a:latin typeface="+mj-lt"/>
              </a:rPr>
              <a:t>Reduce territorial disparities </a:t>
            </a:r>
            <a:r>
              <a:rPr lang="en-US" sz="1600" dirty="0">
                <a:latin typeface="+mj-lt"/>
              </a:rPr>
              <a:t>&amp; foster territorial </a:t>
            </a:r>
            <a:r>
              <a:rPr lang="en-US" sz="1600" b="1" dirty="0">
                <a:latin typeface="+mj-lt"/>
              </a:rPr>
              <a:t>attractiveness</a:t>
            </a:r>
            <a:r>
              <a:rPr lang="en-US" sz="1600" dirty="0">
                <a:latin typeface="+mj-lt"/>
              </a:rPr>
              <a:t> to support effective </a:t>
            </a:r>
            <a:r>
              <a:rPr lang="en-US" sz="1600" b="1" dirty="0">
                <a:latin typeface="+mj-lt"/>
              </a:rPr>
              <a:t>right to stay</a:t>
            </a:r>
            <a:endParaRPr lang="en-US" sz="1600" dirty="0">
              <a:latin typeface="+mj-lt"/>
            </a:endParaRPr>
          </a:p>
          <a:p>
            <a:pPr lvl="2" algn="just">
              <a:buFont typeface="Aptos Display" panose="020B0004020202020204" pitchFamily="34" charset="0"/>
              <a:buChar char="→"/>
            </a:pPr>
            <a:r>
              <a:rPr lang="en-US" sz="1600" dirty="0">
                <a:latin typeface="+mj-lt"/>
              </a:rPr>
              <a:t>Improve the </a:t>
            </a:r>
            <a:r>
              <a:rPr lang="en-US" sz="1600" b="1" dirty="0">
                <a:latin typeface="+mj-lt"/>
              </a:rPr>
              <a:t>attractiveness and living standards</a:t>
            </a:r>
            <a:r>
              <a:rPr lang="en-US" sz="1600" dirty="0">
                <a:latin typeface="+mj-lt"/>
              </a:rPr>
              <a:t>, including </a:t>
            </a:r>
            <a:r>
              <a:rPr lang="en-US" sz="1600" b="1" dirty="0">
                <a:latin typeface="+mj-lt"/>
              </a:rPr>
              <a:t>access to healthcare </a:t>
            </a:r>
            <a:r>
              <a:rPr lang="en-US" sz="1600" dirty="0">
                <a:latin typeface="+mj-lt"/>
              </a:rPr>
              <a:t>in </a:t>
            </a:r>
            <a:r>
              <a:rPr lang="en-US" sz="1600" b="1" dirty="0">
                <a:latin typeface="+mj-lt"/>
              </a:rPr>
              <a:t>rural areas and fair working conditions, </a:t>
            </a:r>
            <a:r>
              <a:rPr lang="en-US" sz="1600" dirty="0">
                <a:latin typeface="+mj-lt"/>
              </a:rPr>
              <a:t>fostering generation renewal.</a:t>
            </a:r>
          </a:p>
          <a:p>
            <a:pPr marL="57150" indent="0" algn="just">
              <a:buNone/>
            </a:pPr>
            <a:r>
              <a:rPr lang="en-US" sz="1800" b="1" dirty="0">
                <a:latin typeface="+mj-lt"/>
              </a:rPr>
              <a:t>Objectives:</a:t>
            </a:r>
          </a:p>
          <a:p>
            <a:pPr lvl="1" algn="just"/>
            <a:r>
              <a:rPr lang="en-US" sz="1800" dirty="0">
                <a:latin typeface="+mj-lt"/>
              </a:rPr>
              <a:t>Assess the </a:t>
            </a:r>
            <a:r>
              <a:rPr lang="en-US" sz="1800" b="1" dirty="0">
                <a:latin typeface="+mj-lt"/>
              </a:rPr>
              <a:t>implementation</a:t>
            </a:r>
            <a:r>
              <a:rPr lang="en-US" sz="1800" dirty="0">
                <a:latin typeface="+mj-lt"/>
              </a:rPr>
              <a:t> of 30 actions</a:t>
            </a:r>
          </a:p>
          <a:p>
            <a:pPr lvl="1" algn="just"/>
            <a:r>
              <a:rPr lang="en-US" sz="1800" dirty="0">
                <a:latin typeface="+mj-lt"/>
              </a:rPr>
              <a:t>Frame the Rural Action Plan within the </a:t>
            </a:r>
            <a:r>
              <a:rPr lang="en-US" sz="1800" b="1" dirty="0">
                <a:latin typeface="+mj-lt"/>
              </a:rPr>
              <a:t>new Commission priorities</a:t>
            </a:r>
          </a:p>
          <a:p>
            <a:pPr lvl="1" algn="just"/>
            <a:r>
              <a:rPr lang="en-US" sz="1800" dirty="0">
                <a:latin typeface="+mj-lt"/>
              </a:rPr>
              <a:t>Identify </a:t>
            </a:r>
            <a:r>
              <a:rPr lang="en-US" sz="1800" b="1" dirty="0">
                <a:latin typeface="+mj-lt"/>
              </a:rPr>
              <a:t>new developments, challenges, and future actions</a:t>
            </a:r>
          </a:p>
        </p:txBody>
      </p:sp>
    </p:spTree>
    <p:extLst>
      <p:ext uri="{BB962C8B-B14F-4D97-AF65-F5344CB8AC3E}">
        <p14:creationId xmlns:p14="http://schemas.microsoft.com/office/powerpoint/2010/main" val="1188112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2CB17-1CF4-C2D2-648C-0634C235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Timeline</a:t>
            </a:r>
            <a:endParaRPr lang="en-IE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69BAA0D-FBD8-BA4B-8A47-AE97DE7F9E7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159224" y="933130"/>
          <a:ext cx="12351224" cy="4991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8160534-9F4E-7D09-0355-551740D90635}"/>
              </a:ext>
            </a:extLst>
          </p:cNvPr>
          <p:cNvSpPr txBox="1"/>
          <p:nvPr/>
        </p:nvSpPr>
        <p:spPr>
          <a:xfrm>
            <a:off x="3886200" y="5029200"/>
            <a:ext cx="4950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b="1" dirty="0" err="1">
                <a:solidFill>
                  <a:srgbClr val="356C62"/>
                </a:solidFill>
              </a:rPr>
              <a:t>Targeted</a:t>
            </a:r>
            <a:r>
              <a:rPr lang="fr-BE" sz="3600" b="1" dirty="0">
                <a:solidFill>
                  <a:srgbClr val="356C62"/>
                </a:solidFill>
              </a:rPr>
              <a:t> consultation</a:t>
            </a:r>
            <a:endParaRPr lang="en-IE" sz="3600" b="1" dirty="0">
              <a:solidFill>
                <a:srgbClr val="356C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443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CC207-4FC1-400E-9C33-57449AD48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1115" y="1543541"/>
            <a:ext cx="4294560" cy="973000"/>
          </a:xfrm>
        </p:spPr>
        <p:txBody>
          <a:bodyPr>
            <a:normAutofit/>
          </a:bodyPr>
          <a:lstStyle/>
          <a:p>
            <a:r>
              <a:rPr lang="en-GB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626627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807960" y="4153491"/>
            <a:ext cx="623005" cy="622808"/>
            <a:chOff x="0" y="0"/>
            <a:chExt cx="1246010" cy="1245616"/>
          </a:xfrm>
        </p:grpSpPr>
        <p:sp>
          <p:nvSpPr>
            <p:cNvPr id="3" name="Freeform 3"/>
            <p:cNvSpPr/>
            <p:nvPr/>
          </p:nvSpPr>
          <p:spPr>
            <a:xfrm>
              <a:off x="913892" y="393446"/>
              <a:ext cx="263906" cy="188087"/>
            </a:xfrm>
            <a:custGeom>
              <a:avLst/>
              <a:gdLst/>
              <a:ahLst/>
              <a:cxnLst/>
              <a:rect l="l" t="t" r="r" b="b"/>
              <a:pathLst>
                <a:path w="263906" h="188087">
                  <a:moveTo>
                    <a:pt x="219583" y="0"/>
                  </a:moveTo>
                  <a:lnTo>
                    <a:pt x="0" y="98679"/>
                  </a:lnTo>
                  <a:cubicBezTo>
                    <a:pt x="12700" y="127127"/>
                    <a:pt x="21336" y="157226"/>
                    <a:pt x="25273" y="188087"/>
                  </a:cubicBezTo>
                  <a:lnTo>
                    <a:pt x="263906" y="157099"/>
                  </a:lnTo>
                  <a:cubicBezTo>
                    <a:pt x="256921" y="102870"/>
                    <a:pt x="241935" y="50038"/>
                    <a:pt x="219456" y="127"/>
                  </a:cubicBezTo>
                </a:path>
              </a:pathLst>
            </a:custGeom>
            <a:solidFill>
              <a:srgbClr val="C32133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847090" y="224536"/>
              <a:ext cx="267208" cy="245618"/>
            </a:xfrm>
            <a:custGeom>
              <a:avLst/>
              <a:gdLst/>
              <a:ahLst/>
              <a:cxnLst/>
              <a:rect l="l" t="t" r="r" b="b"/>
              <a:pathLst>
                <a:path w="267208" h="245618">
                  <a:moveTo>
                    <a:pt x="169164" y="0"/>
                  </a:moveTo>
                  <a:lnTo>
                    <a:pt x="0" y="171323"/>
                  </a:lnTo>
                  <a:cubicBezTo>
                    <a:pt x="22098" y="193167"/>
                    <a:pt x="41021" y="218186"/>
                    <a:pt x="55880" y="245618"/>
                  </a:cubicBezTo>
                  <a:lnTo>
                    <a:pt x="267208" y="130429"/>
                  </a:lnTo>
                  <a:cubicBezTo>
                    <a:pt x="241046" y="82423"/>
                    <a:pt x="208026" y="38481"/>
                    <a:pt x="169037" y="127"/>
                  </a:cubicBezTo>
                </a:path>
              </a:pathLst>
            </a:custGeom>
            <a:solidFill>
              <a:srgbClr val="259947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749935" y="109474"/>
              <a:ext cx="234569" cy="269748"/>
            </a:xfrm>
            <a:custGeom>
              <a:avLst/>
              <a:gdLst/>
              <a:ahLst/>
              <a:cxnLst/>
              <a:rect l="l" t="t" r="r" b="b"/>
              <a:pathLst>
                <a:path w="234569" h="269748">
                  <a:moveTo>
                    <a:pt x="95885" y="0"/>
                  </a:moveTo>
                  <a:lnTo>
                    <a:pt x="0" y="220726"/>
                  </a:lnTo>
                  <a:cubicBezTo>
                    <a:pt x="28575" y="233172"/>
                    <a:pt x="55245" y="249682"/>
                    <a:pt x="78994" y="269748"/>
                  </a:cubicBezTo>
                  <a:lnTo>
                    <a:pt x="234569" y="86106"/>
                  </a:lnTo>
                  <a:cubicBezTo>
                    <a:pt x="192786" y="50800"/>
                    <a:pt x="146177" y="21717"/>
                    <a:pt x="96012" y="0"/>
                  </a:cubicBezTo>
                </a:path>
              </a:pathLst>
            </a:custGeom>
            <a:solidFill>
              <a:srgbClr val="D4A02A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35762" y="63500"/>
              <a:ext cx="170053" cy="257683"/>
            </a:xfrm>
            <a:custGeom>
              <a:avLst/>
              <a:gdLst/>
              <a:ahLst/>
              <a:cxnLst/>
              <a:rect l="l" t="t" r="r" b="b"/>
              <a:pathLst>
                <a:path w="170053" h="257683">
                  <a:moveTo>
                    <a:pt x="9652" y="0"/>
                  </a:moveTo>
                  <a:lnTo>
                    <a:pt x="0" y="240538"/>
                  </a:lnTo>
                  <a:cubicBezTo>
                    <a:pt x="31115" y="241808"/>
                    <a:pt x="61849" y="247523"/>
                    <a:pt x="91313" y="257683"/>
                  </a:cubicBezTo>
                  <a:lnTo>
                    <a:pt x="170053" y="30353"/>
                  </a:lnTo>
                  <a:cubicBezTo>
                    <a:pt x="118364" y="12446"/>
                    <a:pt x="64389" y="2286"/>
                    <a:pt x="9652" y="0"/>
                  </a:cubicBezTo>
                </a:path>
              </a:pathLst>
            </a:custGeom>
            <a:solidFill>
              <a:srgbClr val="E42231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441960" y="63500"/>
              <a:ext cx="169291" cy="257429"/>
            </a:xfrm>
            <a:custGeom>
              <a:avLst/>
              <a:gdLst/>
              <a:ahLst/>
              <a:cxnLst/>
              <a:rect l="l" t="t" r="r" b="b"/>
              <a:pathLst>
                <a:path w="169291" h="257429">
                  <a:moveTo>
                    <a:pt x="0" y="29718"/>
                  </a:moveTo>
                  <a:lnTo>
                    <a:pt x="77851" y="257429"/>
                  </a:lnTo>
                  <a:cubicBezTo>
                    <a:pt x="107315" y="247396"/>
                    <a:pt x="138049" y="241681"/>
                    <a:pt x="169291" y="240411"/>
                  </a:cubicBezTo>
                  <a:lnTo>
                    <a:pt x="160401" y="0"/>
                  </a:lnTo>
                  <a:cubicBezTo>
                    <a:pt x="105791" y="2032"/>
                    <a:pt x="51689" y="12065"/>
                    <a:pt x="0" y="29718"/>
                  </a:cubicBezTo>
                </a:path>
              </a:pathLst>
            </a:custGeom>
            <a:solidFill>
              <a:srgbClr val="1D3766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263017" y="108712"/>
              <a:ext cx="233934" cy="269875"/>
            </a:xfrm>
            <a:custGeom>
              <a:avLst/>
              <a:gdLst/>
              <a:ahLst/>
              <a:cxnLst/>
              <a:rect l="l" t="t" r="r" b="b"/>
              <a:pathLst>
                <a:path w="233934" h="269875">
                  <a:moveTo>
                    <a:pt x="0" y="85598"/>
                  </a:moveTo>
                  <a:lnTo>
                    <a:pt x="154813" y="269875"/>
                  </a:lnTo>
                  <a:cubicBezTo>
                    <a:pt x="178689" y="249809"/>
                    <a:pt x="205359" y="233299"/>
                    <a:pt x="233934" y="220980"/>
                  </a:cubicBezTo>
                  <a:lnTo>
                    <a:pt x="138811" y="0"/>
                  </a:lnTo>
                  <a:cubicBezTo>
                    <a:pt x="88646" y="21590"/>
                    <a:pt x="41783" y="50546"/>
                    <a:pt x="0" y="85598"/>
                  </a:cubicBezTo>
                </a:path>
              </a:pathLst>
            </a:custGeom>
            <a:solidFill>
              <a:srgbClr val="00568C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32588" y="223266"/>
              <a:ext cx="267081" cy="245872"/>
            </a:xfrm>
            <a:custGeom>
              <a:avLst/>
              <a:gdLst/>
              <a:ahLst/>
              <a:cxnLst/>
              <a:rect l="l" t="t" r="r" b="b"/>
              <a:pathLst>
                <a:path w="267081" h="245872">
                  <a:moveTo>
                    <a:pt x="0" y="130048"/>
                  </a:moveTo>
                  <a:lnTo>
                    <a:pt x="210947" y="245872"/>
                  </a:lnTo>
                  <a:cubicBezTo>
                    <a:pt x="225933" y="218567"/>
                    <a:pt x="244856" y="193548"/>
                    <a:pt x="267081" y="171704"/>
                  </a:cubicBezTo>
                  <a:lnTo>
                    <a:pt x="98552" y="0"/>
                  </a:lnTo>
                  <a:cubicBezTo>
                    <a:pt x="59563" y="38354"/>
                    <a:pt x="26289" y="82169"/>
                    <a:pt x="0" y="130048"/>
                  </a:cubicBezTo>
                </a:path>
              </a:pathLst>
            </a:custGeom>
            <a:solidFill>
              <a:srgbClr val="63B349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68453" y="391795"/>
              <a:ext cx="264160" cy="188595"/>
            </a:xfrm>
            <a:custGeom>
              <a:avLst/>
              <a:gdLst/>
              <a:ahLst/>
              <a:cxnLst/>
              <a:rect l="l" t="t" r="r" b="b"/>
              <a:pathLst>
                <a:path w="264160" h="188595">
                  <a:moveTo>
                    <a:pt x="0" y="156845"/>
                  </a:moveTo>
                  <a:lnTo>
                    <a:pt x="238633" y="188595"/>
                  </a:lnTo>
                  <a:cubicBezTo>
                    <a:pt x="242697" y="157734"/>
                    <a:pt x="251333" y="127635"/>
                    <a:pt x="264160" y="99187"/>
                  </a:cubicBezTo>
                  <a:lnTo>
                    <a:pt x="44831" y="0"/>
                  </a:lnTo>
                  <a:cubicBezTo>
                    <a:pt x="22352" y="49784"/>
                    <a:pt x="7239" y="102616"/>
                    <a:pt x="0" y="156845"/>
                  </a:cubicBezTo>
                </a:path>
              </a:pathLst>
            </a:custGeom>
            <a:solidFill>
              <a:srgbClr val="007DBD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61341" y="591439"/>
              <a:ext cx="251714" cy="162560"/>
            </a:xfrm>
            <a:custGeom>
              <a:avLst/>
              <a:gdLst/>
              <a:ahLst/>
              <a:cxnLst/>
              <a:rect l="l" t="t" r="r" b="b"/>
              <a:pathLst>
                <a:path w="251714" h="162560">
                  <a:moveTo>
                    <a:pt x="17780" y="162560"/>
                  </a:moveTo>
                  <a:lnTo>
                    <a:pt x="251714" y="106045"/>
                  </a:lnTo>
                  <a:cubicBezTo>
                    <a:pt x="244348" y="75692"/>
                    <a:pt x="241554" y="44577"/>
                    <a:pt x="243205" y="13462"/>
                  </a:cubicBezTo>
                  <a:lnTo>
                    <a:pt x="3048" y="0"/>
                  </a:lnTo>
                  <a:cubicBezTo>
                    <a:pt x="0" y="54610"/>
                    <a:pt x="4953" y="109347"/>
                    <a:pt x="17907" y="162560"/>
                  </a:cubicBezTo>
                </a:path>
              </a:pathLst>
            </a:custGeom>
            <a:solidFill>
              <a:srgbClr val="49783E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90805" y="721106"/>
              <a:ext cx="270256" cy="220472"/>
            </a:xfrm>
            <a:custGeom>
              <a:avLst/>
              <a:gdLst/>
              <a:ahLst/>
              <a:cxnLst/>
              <a:rect l="l" t="t" r="r" b="b"/>
              <a:pathLst>
                <a:path w="270256" h="220472">
                  <a:moveTo>
                    <a:pt x="72517" y="220472"/>
                  </a:moveTo>
                  <a:lnTo>
                    <a:pt x="270256" y="83185"/>
                  </a:lnTo>
                  <a:cubicBezTo>
                    <a:pt x="252476" y="57658"/>
                    <a:pt x="238506" y="29591"/>
                    <a:pt x="228854" y="0"/>
                  </a:cubicBezTo>
                  <a:lnTo>
                    <a:pt x="0" y="74295"/>
                  </a:lnTo>
                  <a:cubicBezTo>
                    <a:pt x="16891" y="126365"/>
                    <a:pt x="41275" y="175514"/>
                    <a:pt x="72517" y="220472"/>
                  </a:cubicBezTo>
                </a:path>
              </a:pathLst>
            </a:custGeom>
            <a:solidFill>
              <a:srgbClr val="D18F2B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89230" y="823976"/>
              <a:ext cx="255143" cy="262128"/>
            </a:xfrm>
            <a:custGeom>
              <a:avLst/>
              <a:gdLst/>
              <a:ahLst/>
              <a:cxnLst/>
              <a:rect l="l" t="t" r="r" b="b"/>
              <a:pathLst>
                <a:path w="255143" h="262128">
                  <a:moveTo>
                    <a:pt x="120396" y="262128"/>
                  </a:moveTo>
                  <a:lnTo>
                    <a:pt x="255143" y="62738"/>
                  </a:lnTo>
                  <a:cubicBezTo>
                    <a:pt x="229362" y="45212"/>
                    <a:pt x="206248" y="24130"/>
                    <a:pt x="186563" y="0"/>
                  </a:cubicBezTo>
                  <a:lnTo>
                    <a:pt x="0" y="152019"/>
                  </a:lnTo>
                  <a:cubicBezTo>
                    <a:pt x="34544" y="194437"/>
                    <a:pt x="75057" y="231521"/>
                    <a:pt x="120396" y="262128"/>
                  </a:cubicBezTo>
                </a:path>
              </a:pathLst>
            </a:custGeom>
            <a:solidFill>
              <a:srgbClr val="F49B2A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346202" y="899668"/>
              <a:ext cx="205740" cy="268351"/>
            </a:xfrm>
            <a:custGeom>
              <a:avLst/>
              <a:gdLst/>
              <a:ahLst/>
              <a:cxnLst/>
              <a:rect l="l" t="t" r="r" b="b"/>
              <a:pathLst>
                <a:path w="205740" h="268351">
                  <a:moveTo>
                    <a:pt x="152019" y="268351"/>
                  </a:moveTo>
                  <a:lnTo>
                    <a:pt x="205740" y="33655"/>
                  </a:lnTo>
                  <a:cubicBezTo>
                    <a:pt x="175387" y="26670"/>
                    <a:pt x="146177" y="15367"/>
                    <a:pt x="119126" y="0"/>
                  </a:cubicBezTo>
                  <a:lnTo>
                    <a:pt x="0" y="209169"/>
                  </a:lnTo>
                  <a:cubicBezTo>
                    <a:pt x="47498" y="236220"/>
                    <a:pt x="98679" y="256159"/>
                    <a:pt x="152019" y="268351"/>
                  </a:cubicBezTo>
                </a:path>
              </a:pathLst>
            </a:custGeom>
            <a:solidFill>
              <a:srgbClr val="E01A83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540512" y="937895"/>
              <a:ext cx="163195" cy="246253"/>
            </a:xfrm>
            <a:custGeom>
              <a:avLst/>
              <a:gdLst/>
              <a:ahLst/>
              <a:cxnLst/>
              <a:rect l="l" t="t" r="r" b="b"/>
              <a:pathLst>
                <a:path w="163195" h="246253">
                  <a:moveTo>
                    <a:pt x="163068" y="238379"/>
                  </a:moveTo>
                  <a:lnTo>
                    <a:pt x="128397" y="127"/>
                  </a:lnTo>
                  <a:cubicBezTo>
                    <a:pt x="97536" y="4572"/>
                    <a:pt x="66294" y="4572"/>
                    <a:pt x="35433" y="0"/>
                  </a:cubicBezTo>
                  <a:lnTo>
                    <a:pt x="0" y="238125"/>
                  </a:lnTo>
                  <a:cubicBezTo>
                    <a:pt x="54102" y="246253"/>
                    <a:pt x="109093" y="246253"/>
                    <a:pt x="163195" y="238379"/>
                  </a:cubicBezTo>
                </a:path>
              </a:pathLst>
            </a:custGeom>
            <a:solidFill>
              <a:srgbClr val="EC6E29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693039" y="900176"/>
              <a:ext cx="205232" cy="268224"/>
            </a:xfrm>
            <a:custGeom>
              <a:avLst/>
              <a:gdLst/>
              <a:ahLst/>
              <a:cxnLst/>
              <a:rect l="l" t="t" r="r" b="b"/>
              <a:pathLst>
                <a:path w="205232" h="268224">
                  <a:moveTo>
                    <a:pt x="205105" y="209550"/>
                  </a:moveTo>
                  <a:lnTo>
                    <a:pt x="86741" y="0"/>
                  </a:lnTo>
                  <a:cubicBezTo>
                    <a:pt x="59563" y="15367"/>
                    <a:pt x="30353" y="26670"/>
                    <a:pt x="0" y="33528"/>
                  </a:cubicBezTo>
                  <a:lnTo>
                    <a:pt x="52959" y="268224"/>
                  </a:lnTo>
                  <a:cubicBezTo>
                    <a:pt x="106299" y="256159"/>
                    <a:pt x="157607" y="236474"/>
                    <a:pt x="205232" y="209550"/>
                  </a:cubicBezTo>
                </a:path>
              </a:pathLst>
            </a:custGeom>
            <a:solidFill>
              <a:srgbClr val="8F1839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800608" y="824865"/>
              <a:ext cx="255016" cy="262255"/>
            </a:xfrm>
            <a:custGeom>
              <a:avLst/>
              <a:gdLst/>
              <a:ahLst/>
              <a:cxnLst/>
              <a:rect l="l" t="t" r="r" b="b"/>
              <a:pathLst>
                <a:path w="255016" h="262255">
                  <a:moveTo>
                    <a:pt x="68834" y="0"/>
                  </a:moveTo>
                  <a:cubicBezTo>
                    <a:pt x="49149" y="24130"/>
                    <a:pt x="25908" y="45212"/>
                    <a:pt x="0" y="62611"/>
                  </a:cubicBezTo>
                  <a:lnTo>
                    <a:pt x="134239" y="262255"/>
                  </a:lnTo>
                  <a:cubicBezTo>
                    <a:pt x="179578" y="231775"/>
                    <a:pt x="220345" y="194818"/>
                    <a:pt x="255016" y="152527"/>
                  </a:cubicBezTo>
                  <a:close/>
                </a:path>
              </a:pathLst>
            </a:custGeom>
            <a:solidFill>
              <a:srgbClr val="F9B720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884301" y="722122"/>
              <a:ext cx="270256" cy="220980"/>
            </a:xfrm>
            <a:custGeom>
              <a:avLst/>
              <a:gdLst/>
              <a:ahLst/>
              <a:cxnLst/>
              <a:rect l="l" t="t" r="r" b="b"/>
              <a:pathLst>
                <a:path w="270256" h="220980">
                  <a:moveTo>
                    <a:pt x="270256" y="75057"/>
                  </a:moveTo>
                  <a:lnTo>
                    <a:pt x="41529" y="0"/>
                  </a:lnTo>
                  <a:cubicBezTo>
                    <a:pt x="31750" y="29591"/>
                    <a:pt x="17780" y="57658"/>
                    <a:pt x="0" y="83185"/>
                  </a:cubicBezTo>
                  <a:lnTo>
                    <a:pt x="197231" y="220980"/>
                  </a:lnTo>
                  <a:cubicBezTo>
                    <a:pt x="228600" y="176149"/>
                    <a:pt x="253111" y="127000"/>
                    <a:pt x="270256" y="75057"/>
                  </a:cubicBezTo>
                </a:path>
              </a:pathLst>
            </a:custGeom>
            <a:solidFill>
              <a:srgbClr val="03AFD9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932688" y="593471"/>
              <a:ext cx="251841" cy="162433"/>
            </a:xfrm>
            <a:custGeom>
              <a:avLst/>
              <a:gdLst/>
              <a:ahLst/>
              <a:cxnLst/>
              <a:rect l="l" t="t" r="r" b="b"/>
              <a:pathLst>
                <a:path w="251841" h="162433">
                  <a:moveTo>
                    <a:pt x="249047" y="0"/>
                  </a:moveTo>
                  <a:lnTo>
                    <a:pt x="8636" y="12573"/>
                  </a:lnTo>
                  <a:cubicBezTo>
                    <a:pt x="10287" y="43688"/>
                    <a:pt x="7366" y="74803"/>
                    <a:pt x="0" y="105156"/>
                  </a:cubicBezTo>
                  <a:lnTo>
                    <a:pt x="233680" y="162433"/>
                  </a:lnTo>
                  <a:cubicBezTo>
                    <a:pt x="246761" y="109347"/>
                    <a:pt x="251841" y="54610"/>
                    <a:pt x="249047" y="0"/>
                  </a:cubicBezTo>
                </a:path>
              </a:pathLst>
            </a:custGeom>
            <a:solidFill>
              <a:srgbClr val="E7412E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2465680" y="4459815"/>
            <a:ext cx="631698" cy="253435"/>
            <a:chOff x="0" y="0"/>
            <a:chExt cx="1263396" cy="506870"/>
          </a:xfrm>
        </p:grpSpPr>
        <p:sp>
          <p:nvSpPr>
            <p:cNvPr id="21" name="Freeform 21"/>
            <p:cNvSpPr/>
            <p:nvPr/>
          </p:nvSpPr>
          <p:spPr>
            <a:xfrm>
              <a:off x="63500" y="63500"/>
              <a:ext cx="243205" cy="372491"/>
            </a:xfrm>
            <a:custGeom>
              <a:avLst/>
              <a:gdLst/>
              <a:ahLst/>
              <a:cxnLst/>
              <a:rect l="l" t="t" r="r" b="b"/>
              <a:pathLst>
                <a:path w="243205" h="372491">
                  <a:moveTo>
                    <a:pt x="0" y="372491"/>
                  </a:moveTo>
                  <a:cubicBezTo>
                    <a:pt x="381" y="354203"/>
                    <a:pt x="3429" y="338074"/>
                    <a:pt x="9525" y="323977"/>
                  </a:cubicBezTo>
                  <a:cubicBezTo>
                    <a:pt x="15621" y="309880"/>
                    <a:pt x="23368" y="297307"/>
                    <a:pt x="33274" y="286004"/>
                  </a:cubicBezTo>
                  <a:cubicBezTo>
                    <a:pt x="43180" y="274701"/>
                    <a:pt x="54229" y="264414"/>
                    <a:pt x="66548" y="255143"/>
                  </a:cubicBezTo>
                  <a:cubicBezTo>
                    <a:pt x="78867" y="245872"/>
                    <a:pt x="91567" y="236855"/>
                    <a:pt x="104521" y="228219"/>
                  </a:cubicBezTo>
                  <a:cubicBezTo>
                    <a:pt x="117475" y="219583"/>
                    <a:pt x="130429" y="210820"/>
                    <a:pt x="143256" y="201803"/>
                  </a:cubicBezTo>
                  <a:cubicBezTo>
                    <a:pt x="156083" y="192786"/>
                    <a:pt x="167640" y="183261"/>
                    <a:pt x="177800" y="173101"/>
                  </a:cubicBezTo>
                  <a:cubicBezTo>
                    <a:pt x="187960" y="162941"/>
                    <a:pt x="195580" y="152400"/>
                    <a:pt x="200660" y="141605"/>
                  </a:cubicBezTo>
                  <a:cubicBezTo>
                    <a:pt x="205740" y="130810"/>
                    <a:pt x="208280" y="118110"/>
                    <a:pt x="208280" y="103378"/>
                  </a:cubicBezTo>
                  <a:cubicBezTo>
                    <a:pt x="208280" y="91440"/>
                    <a:pt x="206121" y="80772"/>
                    <a:pt x="201676" y="71501"/>
                  </a:cubicBezTo>
                  <a:cubicBezTo>
                    <a:pt x="197231" y="62230"/>
                    <a:pt x="191262" y="54229"/>
                    <a:pt x="183769" y="47752"/>
                  </a:cubicBezTo>
                  <a:cubicBezTo>
                    <a:pt x="176276" y="41275"/>
                    <a:pt x="167386" y="36322"/>
                    <a:pt x="157353" y="33020"/>
                  </a:cubicBezTo>
                  <a:cubicBezTo>
                    <a:pt x="147320" y="29718"/>
                    <a:pt x="136652" y="27940"/>
                    <a:pt x="125476" y="27940"/>
                  </a:cubicBezTo>
                  <a:cubicBezTo>
                    <a:pt x="110363" y="27940"/>
                    <a:pt x="97409" y="30734"/>
                    <a:pt x="86741" y="36322"/>
                  </a:cubicBezTo>
                  <a:cubicBezTo>
                    <a:pt x="76073" y="41910"/>
                    <a:pt x="67310" y="49657"/>
                    <a:pt x="60706" y="59055"/>
                  </a:cubicBezTo>
                  <a:cubicBezTo>
                    <a:pt x="54102" y="68453"/>
                    <a:pt x="49149" y="79502"/>
                    <a:pt x="46228" y="91821"/>
                  </a:cubicBezTo>
                  <a:cubicBezTo>
                    <a:pt x="43307" y="104140"/>
                    <a:pt x="41910" y="117094"/>
                    <a:pt x="42291" y="130810"/>
                  </a:cubicBezTo>
                  <a:lnTo>
                    <a:pt x="9017" y="130810"/>
                  </a:lnTo>
                  <a:cubicBezTo>
                    <a:pt x="8636" y="111887"/>
                    <a:pt x="10922" y="94361"/>
                    <a:pt x="15621" y="78359"/>
                  </a:cubicBezTo>
                  <a:cubicBezTo>
                    <a:pt x="20320" y="62357"/>
                    <a:pt x="27686" y="48514"/>
                    <a:pt x="37465" y="36957"/>
                  </a:cubicBezTo>
                  <a:cubicBezTo>
                    <a:pt x="47244" y="25400"/>
                    <a:pt x="59690" y="16256"/>
                    <a:pt x="74676" y="9779"/>
                  </a:cubicBezTo>
                  <a:cubicBezTo>
                    <a:pt x="89662" y="3302"/>
                    <a:pt x="107061" y="0"/>
                    <a:pt x="127127" y="0"/>
                  </a:cubicBezTo>
                  <a:cubicBezTo>
                    <a:pt x="143383" y="0"/>
                    <a:pt x="158369" y="2159"/>
                    <a:pt x="172212" y="6604"/>
                  </a:cubicBezTo>
                  <a:cubicBezTo>
                    <a:pt x="186055" y="11049"/>
                    <a:pt x="198247" y="17526"/>
                    <a:pt x="208661" y="26162"/>
                  </a:cubicBezTo>
                  <a:cubicBezTo>
                    <a:pt x="219075" y="34798"/>
                    <a:pt x="227076" y="45593"/>
                    <a:pt x="232918" y="58674"/>
                  </a:cubicBezTo>
                  <a:cubicBezTo>
                    <a:pt x="238760" y="71755"/>
                    <a:pt x="241681" y="86741"/>
                    <a:pt x="241681" y="104013"/>
                  </a:cubicBezTo>
                  <a:cubicBezTo>
                    <a:pt x="241681" y="119507"/>
                    <a:pt x="239141" y="133604"/>
                    <a:pt x="234061" y="146177"/>
                  </a:cubicBezTo>
                  <a:cubicBezTo>
                    <a:pt x="228981" y="158750"/>
                    <a:pt x="222123" y="170434"/>
                    <a:pt x="213487" y="180975"/>
                  </a:cubicBezTo>
                  <a:cubicBezTo>
                    <a:pt x="204851" y="191516"/>
                    <a:pt x="195072" y="201295"/>
                    <a:pt x="183896" y="210312"/>
                  </a:cubicBezTo>
                  <a:cubicBezTo>
                    <a:pt x="172720" y="219329"/>
                    <a:pt x="161163" y="227584"/>
                    <a:pt x="148844" y="235331"/>
                  </a:cubicBezTo>
                  <a:cubicBezTo>
                    <a:pt x="140081" y="241300"/>
                    <a:pt x="129667" y="247904"/>
                    <a:pt x="117729" y="255143"/>
                  </a:cubicBezTo>
                  <a:cubicBezTo>
                    <a:pt x="105791" y="262382"/>
                    <a:pt x="94234" y="270383"/>
                    <a:pt x="83185" y="279146"/>
                  </a:cubicBezTo>
                  <a:cubicBezTo>
                    <a:pt x="72136" y="287909"/>
                    <a:pt x="62357" y="297561"/>
                    <a:pt x="53975" y="307848"/>
                  </a:cubicBezTo>
                  <a:cubicBezTo>
                    <a:pt x="45593" y="318135"/>
                    <a:pt x="40259" y="329565"/>
                    <a:pt x="38100" y="341884"/>
                  </a:cubicBezTo>
                  <a:lnTo>
                    <a:pt x="243205" y="341884"/>
                  </a:lnTo>
                  <a:lnTo>
                    <a:pt x="243205" y="372491"/>
                  </a:lnTo>
                  <a:close/>
                </a:path>
              </a:pathLst>
            </a:custGeom>
            <a:solidFill>
              <a:srgbClr val="1D1D1B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55854" y="63500"/>
              <a:ext cx="257302" cy="379730"/>
            </a:xfrm>
            <a:custGeom>
              <a:avLst/>
              <a:gdLst/>
              <a:ahLst/>
              <a:cxnLst/>
              <a:rect l="l" t="t" r="r" b="b"/>
              <a:pathLst>
                <a:path w="257302" h="379730">
                  <a:moveTo>
                    <a:pt x="194310" y="17653"/>
                  </a:moveTo>
                  <a:cubicBezTo>
                    <a:pt x="211074" y="29464"/>
                    <a:pt x="224028" y="44450"/>
                    <a:pt x="233299" y="62738"/>
                  </a:cubicBezTo>
                  <a:cubicBezTo>
                    <a:pt x="242570" y="81026"/>
                    <a:pt x="248920" y="101473"/>
                    <a:pt x="252222" y="123952"/>
                  </a:cubicBezTo>
                  <a:cubicBezTo>
                    <a:pt x="255524" y="146431"/>
                    <a:pt x="257302" y="168529"/>
                    <a:pt x="257302" y="189865"/>
                  </a:cubicBezTo>
                  <a:cubicBezTo>
                    <a:pt x="257302" y="211709"/>
                    <a:pt x="255651" y="233807"/>
                    <a:pt x="252222" y="256286"/>
                  </a:cubicBezTo>
                  <a:cubicBezTo>
                    <a:pt x="248793" y="278765"/>
                    <a:pt x="242570" y="299212"/>
                    <a:pt x="233299" y="317500"/>
                  </a:cubicBezTo>
                  <a:cubicBezTo>
                    <a:pt x="224028" y="335788"/>
                    <a:pt x="210947" y="350774"/>
                    <a:pt x="194310" y="362331"/>
                  </a:cubicBezTo>
                  <a:cubicBezTo>
                    <a:pt x="177673" y="373888"/>
                    <a:pt x="155702" y="379730"/>
                    <a:pt x="128651" y="379730"/>
                  </a:cubicBezTo>
                  <a:cubicBezTo>
                    <a:pt x="101854" y="379730"/>
                    <a:pt x="80137" y="374015"/>
                    <a:pt x="63246" y="362331"/>
                  </a:cubicBezTo>
                  <a:cubicBezTo>
                    <a:pt x="46355" y="350647"/>
                    <a:pt x="33274" y="335788"/>
                    <a:pt x="24003" y="317500"/>
                  </a:cubicBezTo>
                  <a:cubicBezTo>
                    <a:pt x="14732" y="299212"/>
                    <a:pt x="8382" y="278892"/>
                    <a:pt x="5080" y="256286"/>
                  </a:cubicBezTo>
                  <a:cubicBezTo>
                    <a:pt x="1778" y="233680"/>
                    <a:pt x="0" y="211836"/>
                    <a:pt x="0" y="190373"/>
                  </a:cubicBezTo>
                  <a:cubicBezTo>
                    <a:pt x="0" y="168529"/>
                    <a:pt x="1651" y="146431"/>
                    <a:pt x="5080" y="123825"/>
                  </a:cubicBezTo>
                  <a:cubicBezTo>
                    <a:pt x="8509" y="101219"/>
                    <a:pt x="14732" y="80899"/>
                    <a:pt x="24003" y="62611"/>
                  </a:cubicBezTo>
                  <a:cubicBezTo>
                    <a:pt x="33274" y="44323"/>
                    <a:pt x="46355" y="29464"/>
                    <a:pt x="63246" y="17653"/>
                  </a:cubicBezTo>
                  <a:cubicBezTo>
                    <a:pt x="80137" y="5842"/>
                    <a:pt x="101981" y="0"/>
                    <a:pt x="128651" y="0"/>
                  </a:cubicBezTo>
                  <a:cubicBezTo>
                    <a:pt x="155702" y="0"/>
                    <a:pt x="177546" y="5969"/>
                    <a:pt x="194310" y="17653"/>
                  </a:cubicBezTo>
                  <a:moveTo>
                    <a:pt x="77978" y="44323"/>
                  </a:moveTo>
                  <a:cubicBezTo>
                    <a:pt x="65278" y="55245"/>
                    <a:pt x="55753" y="68707"/>
                    <a:pt x="49149" y="84963"/>
                  </a:cubicBezTo>
                  <a:cubicBezTo>
                    <a:pt x="42545" y="101219"/>
                    <a:pt x="38354" y="118745"/>
                    <a:pt x="36195" y="137668"/>
                  </a:cubicBezTo>
                  <a:cubicBezTo>
                    <a:pt x="34036" y="156591"/>
                    <a:pt x="33020" y="174117"/>
                    <a:pt x="33020" y="189865"/>
                  </a:cubicBezTo>
                  <a:cubicBezTo>
                    <a:pt x="33020" y="205994"/>
                    <a:pt x="34036" y="223520"/>
                    <a:pt x="36195" y="242316"/>
                  </a:cubicBezTo>
                  <a:cubicBezTo>
                    <a:pt x="38354" y="261112"/>
                    <a:pt x="42545" y="278765"/>
                    <a:pt x="49149" y="295021"/>
                  </a:cubicBezTo>
                  <a:cubicBezTo>
                    <a:pt x="55753" y="311277"/>
                    <a:pt x="65278" y="324993"/>
                    <a:pt x="77978" y="335915"/>
                  </a:cubicBezTo>
                  <a:cubicBezTo>
                    <a:pt x="90678" y="346837"/>
                    <a:pt x="107569" y="352298"/>
                    <a:pt x="128651" y="352298"/>
                  </a:cubicBezTo>
                  <a:cubicBezTo>
                    <a:pt x="149733" y="352298"/>
                    <a:pt x="166624" y="346837"/>
                    <a:pt x="179324" y="335915"/>
                  </a:cubicBezTo>
                  <a:cubicBezTo>
                    <a:pt x="192024" y="324993"/>
                    <a:pt x="201549" y="311404"/>
                    <a:pt x="208026" y="295021"/>
                  </a:cubicBezTo>
                  <a:cubicBezTo>
                    <a:pt x="214503" y="278638"/>
                    <a:pt x="218821" y="261112"/>
                    <a:pt x="220980" y="242316"/>
                  </a:cubicBezTo>
                  <a:cubicBezTo>
                    <a:pt x="223139" y="223520"/>
                    <a:pt x="224155" y="205994"/>
                    <a:pt x="224155" y="189865"/>
                  </a:cubicBezTo>
                  <a:cubicBezTo>
                    <a:pt x="224155" y="173990"/>
                    <a:pt x="223139" y="156591"/>
                    <a:pt x="220980" y="137668"/>
                  </a:cubicBezTo>
                  <a:cubicBezTo>
                    <a:pt x="218821" y="118745"/>
                    <a:pt x="214630" y="101092"/>
                    <a:pt x="208026" y="84963"/>
                  </a:cubicBezTo>
                  <a:cubicBezTo>
                    <a:pt x="201422" y="68834"/>
                    <a:pt x="191897" y="55245"/>
                    <a:pt x="179324" y="44323"/>
                  </a:cubicBezTo>
                  <a:cubicBezTo>
                    <a:pt x="166751" y="33401"/>
                    <a:pt x="149733" y="27940"/>
                    <a:pt x="128651" y="27940"/>
                  </a:cubicBezTo>
                  <a:cubicBezTo>
                    <a:pt x="107569" y="27940"/>
                    <a:pt x="90678" y="33401"/>
                    <a:pt x="77978" y="44323"/>
                  </a:cubicBezTo>
                </a:path>
              </a:pathLst>
            </a:custGeom>
            <a:solidFill>
              <a:srgbClr val="1D1D1B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647192" y="63500"/>
              <a:ext cx="254762" cy="379984"/>
            </a:xfrm>
            <a:custGeom>
              <a:avLst/>
              <a:gdLst/>
              <a:ahLst/>
              <a:cxnLst/>
              <a:rect l="l" t="t" r="r" b="b"/>
              <a:pathLst>
                <a:path w="254762" h="379984">
                  <a:moveTo>
                    <a:pt x="39624" y="294894"/>
                  </a:moveTo>
                  <a:cubicBezTo>
                    <a:pt x="43688" y="306832"/>
                    <a:pt x="49657" y="316992"/>
                    <a:pt x="57531" y="325501"/>
                  </a:cubicBezTo>
                  <a:cubicBezTo>
                    <a:pt x="65405" y="334010"/>
                    <a:pt x="75311" y="340487"/>
                    <a:pt x="87122" y="345313"/>
                  </a:cubicBezTo>
                  <a:cubicBezTo>
                    <a:pt x="98933" y="350139"/>
                    <a:pt x="112141" y="352425"/>
                    <a:pt x="126873" y="352425"/>
                  </a:cubicBezTo>
                  <a:cubicBezTo>
                    <a:pt x="139192" y="352425"/>
                    <a:pt x="151003" y="350647"/>
                    <a:pt x="162179" y="347091"/>
                  </a:cubicBezTo>
                  <a:cubicBezTo>
                    <a:pt x="173355" y="343535"/>
                    <a:pt x="183515" y="338328"/>
                    <a:pt x="192278" y="331216"/>
                  </a:cubicBezTo>
                  <a:cubicBezTo>
                    <a:pt x="201041" y="324104"/>
                    <a:pt x="208153" y="315595"/>
                    <a:pt x="213360" y="305308"/>
                  </a:cubicBezTo>
                  <a:cubicBezTo>
                    <a:pt x="218567" y="295021"/>
                    <a:pt x="221234" y="283464"/>
                    <a:pt x="221234" y="270510"/>
                  </a:cubicBezTo>
                  <a:cubicBezTo>
                    <a:pt x="221234" y="257175"/>
                    <a:pt x="218948" y="245618"/>
                    <a:pt x="214376" y="235966"/>
                  </a:cubicBezTo>
                  <a:cubicBezTo>
                    <a:pt x="209804" y="226314"/>
                    <a:pt x="203454" y="218186"/>
                    <a:pt x="195453" y="211709"/>
                  </a:cubicBezTo>
                  <a:cubicBezTo>
                    <a:pt x="187452" y="205232"/>
                    <a:pt x="177927" y="200406"/>
                    <a:pt x="167259" y="197231"/>
                  </a:cubicBezTo>
                  <a:cubicBezTo>
                    <a:pt x="156591" y="194056"/>
                    <a:pt x="145034" y="192532"/>
                    <a:pt x="132715" y="192532"/>
                  </a:cubicBezTo>
                  <a:lnTo>
                    <a:pt x="104775" y="192532"/>
                  </a:lnTo>
                  <a:lnTo>
                    <a:pt x="104775" y="164592"/>
                  </a:lnTo>
                  <a:lnTo>
                    <a:pt x="132715" y="164592"/>
                  </a:lnTo>
                  <a:cubicBezTo>
                    <a:pt x="141097" y="164592"/>
                    <a:pt x="149860" y="163195"/>
                    <a:pt x="158750" y="160655"/>
                  </a:cubicBezTo>
                  <a:cubicBezTo>
                    <a:pt x="167640" y="158115"/>
                    <a:pt x="175768" y="154051"/>
                    <a:pt x="183007" y="148463"/>
                  </a:cubicBezTo>
                  <a:cubicBezTo>
                    <a:pt x="190246" y="142875"/>
                    <a:pt x="196088" y="136017"/>
                    <a:pt x="200660" y="127635"/>
                  </a:cubicBezTo>
                  <a:cubicBezTo>
                    <a:pt x="205232" y="119253"/>
                    <a:pt x="207518" y="109220"/>
                    <a:pt x="207518" y="97536"/>
                  </a:cubicBezTo>
                  <a:cubicBezTo>
                    <a:pt x="207518" y="85217"/>
                    <a:pt x="205359" y="74803"/>
                    <a:pt x="201168" y="66167"/>
                  </a:cubicBezTo>
                  <a:cubicBezTo>
                    <a:pt x="196977" y="57531"/>
                    <a:pt x="191135" y="50292"/>
                    <a:pt x="183769" y="44450"/>
                  </a:cubicBezTo>
                  <a:cubicBezTo>
                    <a:pt x="176403" y="38608"/>
                    <a:pt x="167767" y="34417"/>
                    <a:pt x="158115" y="31750"/>
                  </a:cubicBezTo>
                  <a:cubicBezTo>
                    <a:pt x="148463" y="29083"/>
                    <a:pt x="138049" y="27813"/>
                    <a:pt x="126746" y="27813"/>
                  </a:cubicBezTo>
                  <a:cubicBezTo>
                    <a:pt x="113030" y="27813"/>
                    <a:pt x="100838" y="30099"/>
                    <a:pt x="90297" y="34671"/>
                  </a:cubicBezTo>
                  <a:cubicBezTo>
                    <a:pt x="79756" y="39243"/>
                    <a:pt x="70866" y="45720"/>
                    <a:pt x="63627" y="53975"/>
                  </a:cubicBezTo>
                  <a:cubicBezTo>
                    <a:pt x="56388" y="62230"/>
                    <a:pt x="51054" y="72136"/>
                    <a:pt x="47498" y="83566"/>
                  </a:cubicBezTo>
                  <a:cubicBezTo>
                    <a:pt x="43942" y="94996"/>
                    <a:pt x="42418" y="107569"/>
                    <a:pt x="42799" y="121285"/>
                  </a:cubicBezTo>
                  <a:lnTo>
                    <a:pt x="9779" y="121285"/>
                  </a:lnTo>
                  <a:cubicBezTo>
                    <a:pt x="9779" y="103759"/>
                    <a:pt x="12446" y="87503"/>
                    <a:pt x="17907" y="72771"/>
                  </a:cubicBezTo>
                  <a:cubicBezTo>
                    <a:pt x="23368" y="58039"/>
                    <a:pt x="31115" y="45212"/>
                    <a:pt x="41148" y="34544"/>
                  </a:cubicBezTo>
                  <a:cubicBezTo>
                    <a:pt x="51181" y="23876"/>
                    <a:pt x="63373" y="15367"/>
                    <a:pt x="77851" y="9271"/>
                  </a:cubicBezTo>
                  <a:cubicBezTo>
                    <a:pt x="92329" y="3175"/>
                    <a:pt x="108458" y="0"/>
                    <a:pt x="126365" y="0"/>
                  </a:cubicBezTo>
                  <a:cubicBezTo>
                    <a:pt x="140843" y="0"/>
                    <a:pt x="154813" y="1778"/>
                    <a:pt x="168656" y="5588"/>
                  </a:cubicBezTo>
                  <a:cubicBezTo>
                    <a:pt x="182499" y="9398"/>
                    <a:pt x="194564" y="14859"/>
                    <a:pt x="205359" y="22479"/>
                  </a:cubicBezTo>
                  <a:cubicBezTo>
                    <a:pt x="216154" y="30099"/>
                    <a:pt x="224663" y="39751"/>
                    <a:pt x="231267" y="51562"/>
                  </a:cubicBezTo>
                  <a:cubicBezTo>
                    <a:pt x="237871" y="63373"/>
                    <a:pt x="241046" y="77470"/>
                    <a:pt x="241046" y="94107"/>
                  </a:cubicBezTo>
                  <a:cubicBezTo>
                    <a:pt x="241046" y="114173"/>
                    <a:pt x="235712" y="131572"/>
                    <a:pt x="224917" y="146304"/>
                  </a:cubicBezTo>
                  <a:cubicBezTo>
                    <a:pt x="214122" y="161036"/>
                    <a:pt x="198882" y="170942"/>
                    <a:pt x="178816" y="175895"/>
                  </a:cubicBezTo>
                  <a:lnTo>
                    <a:pt x="178816" y="176911"/>
                  </a:lnTo>
                  <a:cubicBezTo>
                    <a:pt x="203073" y="180721"/>
                    <a:pt x="221869" y="190881"/>
                    <a:pt x="234950" y="207264"/>
                  </a:cubicBezTo>
                  <a:cubicBezTo>
                    <a:pt x="248031" y="223647"/>
                    <a:pt x="254762" y="243967"/>
                    <a:pt x="254762" y="268224"/>
                  </a:cubicBezTo>
                  <a:cubicBezTo>
                    <a:pt x="254762" y="286512"/>
                    <a:pt x="251333" y="302641"/>
                    <a:pt x="244475" y="316484"/>
                  </a:cubicBezTo>
                  <a:cubicBezTo>
                    <a:pt x="237617" y="330327"/>
                    <a:pt x="228346" y="342138"/>
                    <a:pt x="216789" y="351536"/>
                  </a:cubicBezTo>
                  <a:cubicBezTo>
                    <a:pt x="205232" y="360934"/>
                    <a:pt x="191643" y="368173"/>
                    <a:pt x="176149" y="372872"/>
                  </a:cubicBezTo>
                  <a:cubicBezTo>
                    <a:pt x="160655" y="377571"/>
                    <a:pt x="144526" y="379984"/>
                    <a:pt x="127635" y="379984"/>
                  </a:cubicBezTo>
                  <a:cubicBezTo>
                    <a:pt x="108585" y="379984"/>
                    <a:pt x="91059" y="377190"/>
                    <a:pt x="75057" y="371602"/>
                  </a:cubicBezTo>
                  <a:cubicBezTo>
                    <a:pt x="59055" y="366014"/>
                    <a:pt x="45339" y="357886"/>
                    <a:pt x="33909" y="347345"/>
                  </a:cubicBezTo>
                  <a:cubicBezTo>
                    <a:pt x="22479" y="336804"/>
                    <a:pt x="13843" y="323850"/>
                    <a:pt x="8001" y="308356"/>
                  </a:cubicBezTo>
                  <a:cubicBezTo>
                    <a:pt x="2159" y="292862"/>
                    <a:pt x="0" y="275082"/>
                    <a:pt x="1397" y="255016"/>
                  </a:cubicBezTo>
                  <a:lnTo>
                    <a:pt x="34671" y="255016"/>
                  </a:lnTo>
                  <a:cubicBezTo>
                    <a:pt x="33909" y="269748"/>
                    <a:pt x="35687" y="283210"/>
                    <a:pt x="39624" y="295148"/>
                  </a:cubicBezTo>
                </a:path>
              </a:pathLst>
            </a:custGeom>
            <a:solidFill>
              <a:srgbClr val="1D1D1B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942721" y="63500"/>
              <a:ext cx="257175" cy="379730"/>
            </a:xfrm>
            <a:custGeom>
              <a:avLst/>
              <a:gdLst/>
              <a:ahLst/>
              <a:cxnLst/>
              <a:rect l="l" t="t" r="r" b="b"/>
              <a:pathLst>
                <a:path w="257175" h="379730">
                  <a:moveTo>
                    <a:pt x="194183" y="17653"/>
                  </a:moveTo>
                  <a:cubicBezTo>
                    <a:pt x="210947" y="29464"/>
                    <a:pt x="223901" y="44450"/>
                    <a:pt x="233172" y="62738"/>
                  </a:cubicBezTo>
                  <a:cubicBezTo>
                    <a:pt x="242443" y="81026"/>
                    <a:pt x="248793" y="101473"/>
                    <a:pt x="252095" y="123952"/>
                  </a:cubicBezTo>
                  <a:cubicBezTo>
                    <a:pt x="255397" y="146431"/>
                    <a:pt x="257175" y="168529"/>
                    <a:pt x="257175" y="189865"/>
                  </a:cubicBezTo>
                  <a:cubicBezTo>
                    <a:pt x="257175" y="211709"/>
                    <a:pt x="255524" y="233807"/>
                    <a:pt x="252095" y="256286"/>
                  </a:cubicBezTo>
                  <a:cubicBezTo>
                    <a:pt x="248666" y="278765"/>
                    <a:pt x="242443" y="299212"/>
                    <a:pt x="233172" y="317500"/>
                  </a:cubicBezTo>
                  <a:cubicBezTo>
                    <a:pt x="223901" y="335788"/>
                    <a:pt x="210820" y="350774"/>
                    <a:pt x="194183" y="362331"/>
                  </a:cubicBezTo>
                  <a:cubicBezTo>
                    <a:pt x="177546" y="373888"/>
                    <a:pt x="155575" y="379730"/>
                    <a:pt x="128524" y="379730"/>
                  </a:cubicBezTo>
                  <a:cubicBezTo>
                    <a:pt x="101727" y="379730"/>
                    <a:pt x="80010" y="374015"/>
                    <a:pt x="63119" y="362331"/>
                  </a:cubicBezTo>
                  <a:cubicBezTo>
                    <a:pt x="46228" y="350647"/>
                    <a:pt x="33147" y="335788"/>
                    <a:pt x="23876" y="317500"/>
                  </a:cubicBezTo>
                  <a:cubicBezTo>
                    <a:pt x="14605" y="299212"/>
                    <a:pt x="8255" y="278892"/>
                    <a:pt x="4953" y="256286"/>
                  </a:cubicBezTo>
                  <a:cubicBezTo>
                    <a:pt x="1651" y="233680"/>
                    <a:pt x="0" y="211836"/>
                    <a:pt x="0" y="190373"/>
                  </a:cubicBezTo>
                  <a:cubicBezTo>
                    <a:pt x="0" y="168529"/>
                    <a:pt x="1651" y="146431"/>
                    <a:pt x="4953" y="123825"/>
                  </a:cubicBezTo>
                  <a:cubicBezTo>
                    <a:pt x="8255" y="101219"/>
                    <a:pt x="14605" y="80899"/>
                    <a:pt x="23876" y="62611"/>
                  </a:cubicBezTo>
                  <a:cubicBezTo>
                    <a:pt x="33147" y="44323"/>
                    <a:pt x="46355" y="29210"/>
                    <a:pt x="63119" y="17526"/>
                  </a:cubicBezTo>
                  <a:cubicBezTo>
                    <a:pt x="79883" y="5842"/>
                    <a:pt x="101727" y="0"/>
                    <a:pt x="128397" y="0"/>
                  </a:cubicBezTo>
                  <a:cubicBezTo>
                    <a:pt x="155448" y="0"/>
                    <a:pt x="177292" y="5969"/>
                    <a:pt x="194056" y="17653"/>
                  </a:cubicBezTo>
                  <a:moveTo>
                    <a:pt x="77724" y="44323"/>
                  </a:moveTo>
                  <a:cubicBezTo>
                    <a:pt x="65024" y="55245"/>
                    <a:pt x="55499" y="68707"/>
                    <a:pt x="48895" y="84963"/>
                  </a:cubicBezTo>
                  <a:cubicBezTo>
                    <a:pt x="42291" y="101219"/>
                    <a:pt x="38100" y="118745"/>
                    <a:pt x="35941" y="137668"/>
                  </a:cubicBezTo>
                  <a:cubicBezTo>
                    <a:pt x="33782" y="156591"/>
                    <a:pt x="32766" y="174117"/>
                    <a:pt x="32766" y="189865"/>
                  </a:cubicBezTo>
                  <a:cubicBezTo>
                    <a:pt x="32766" y="205994"/>
                    <a:pt x="33782" y="223520"/>
                    <a:pt x="35941" y="242316"/>
                  </a:cubicBezTo>
                  <a:cubicBezTo>
                    <a:pt x="38100" y="261112"/>
                    <a:pt x="42418" y="278765"/>
                    <a:pt x="48895" y="295021"/>
                  </a:cubicBezTo>
                  <a:cubicBezTo>
                    <a:pt x="55372" y="311277"/>
                    <a:pt x="65024" y="324993"/>
                    <a:pt x="77724" y="335915"/>
                  </a:cubicBezTo>
                  <a:cubicBezTo>
                    <a:pt x="90424" y="346837"/>
                    <a:pt x="107315" y="352298"/>
                    <a:pt x="128397" y="352298"/>
                  </a:cubicBezTo>
                  <a:cubicBezTo>
                    <a:pt x="149479" y="352298"/>
                    <a:pt x="166370" y="346837"/>
                    <a:pt x="179070" y="335915"/>
                  </a:cubicBezTo>
                  <a:cubicBezTo>
                    <a:pt x="191770" y="324993"/>
                    <a:pt x="201295" y="311404"/>
                    <a:pt x="207772" y="295021"/>
                  </a:cubicBezTo>
                  <a:cubicBezTo>
                    <a:pt x="214249" y="278638"/>
                    <a:pt x="218567" y="261112"/>
                    <a:pt x="220726" y="242316"/>
                  </a:cubicBezTo>
                  <a:cubicBezTo>
                    <a:pt x="222885" y="223520"/>
                    <a:pt x="223901" y="205994"/>
                    <a:pt x="223901" y="189865"/>
                  </a:cubicBezTo>
                  <a:cubicBezTo>
                    <a:pt x="223901" y="173990"/>
                    <a:pt x="222885" y="156591"/>
                    <a:pt x="220726" y="137668"/>
                  </a:cubicBezTo>
                  <a:cubicBezTo>
                    <a:pt x="218567" y="118745"/>
                    <a:pt x="214249" y="101092"/>
                    <a:pt x="207772" y="84963"/>
                  </a:cubicBezTo>
                  <a:cubicBezTo>
                    <a:pt x="201295" y="68834"/>
                    <a:pt x="191643" y="55245"/>
                    <a:pt x="179070" y="44323"/>
                  </a:cubicBezTo>
                  <a:cubicBezTo>
                    <a:pt x="166497" y="33401"/>
                    <a:pt x="149606" y="27940"/>
                    <a:pt x="128397" y="27940"/>
                  </a:cubicBezTo>
                  <a:cubicBezTo>
                    <a:pt x="107188" y="27940"/>
                    <a:pt x="90424" y="33401"/>
                    <a:pt x="77724" y="44323"/>
                  </a:cubicBezTo>
                </a:path>
              </a:pathLst>
            </a:custGeom>
            <a:solidFill>
              <a:srgbClr val="1D1D1B"/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1843780" y="2970302"/>
            <a:ext cx="1673790" cy="476675"/>
            <a:chOff x="0" y="0"/>
            <a:chExt cx="3347580" cy="953351"/>
          </a:xfrm>
        </p:grpSpPr>
        <p:sp>
          <p:nvSpPr>
            <p:cNvPr id="26" name="Freeform 26"/>
            <p:cNvSpPr/>
            <p:nvPr/>
          </p:nvSpPr>
          <p:spPr>
            <a:xfrm>
              <a:off x="63500" y="63500"/>
              <a:ext cx="694563" cy="826389"/>
            </a:xfrm>
            <a:custGeom>
              <a:avLst/>
              <a:gdLst/>
              <a:ahLst/>
              <a:cxnLst/>
              <a:rect l="l" t="t" r="r" b="b"/>
              <a:pathLst>
                <a:path w="694563" h="826389">
                  <a:moveTo>
                    <a:pt x="109728" y="97409"/>
                  </a:moveTo>
                  <a:cubicBezTo>
                    <a:pt x="173228" y="32512"/>
                    <a:pt x="254127" y="0"/>
                    <a:pt x="352298" y="0"/>
                  </a:cubicBezTo>
                  <a:cubicBezTo>
                    <a:pt x="483743" y="0"/>
                    <a:pt x="579755" y="43561"/>
                    <a:pt x="640588" y="130683"/>
                  </a:cubicBezTo>
                  <a:cubicBezTo>
                    <a:pt x="674116" y="179578"/>
                    <a:pt x="692150" y="228727"/>
                    <a:pt x="694563" y="278003"/>
                  </a:cubicBezTo>
                  <a:lnTo>
                    <a:pt x="529590" y="278003"/>
                  </a:lnTo>
                  <a:cubicBezTo>
                    <a:pt x="519176" y="240157"/>
                    <a:pt x="505587" y="211582"/>
                    <a:pt x="489204" y="192278"/>
                  </a:cubicBezTo>
                  <a:cubicBezTo>
                    <a:pt x="459740" y="157988"/>
                    <a:pt x="416306" y="140843"/>
                    <a:pt x="358521" y="140843"/>
                  </a:cubicBezTo>
                  <a:cubicBezTo>
                    <a:pt x="299720" y="140843"/>
                    <a:pt x="253365" y="165100"/>
                    <a:pt x="219456" y="213487"/>
                  </a:cubicBezTo>
                  <a:cubicBezTo>
                    <a:pt x="185547" y="261874"/>
                    <a:pt x="168529" y="330327"/>
                    <a:pt x="168529" y="418846"/>
                  </a:cubicBezTo>
                  <a:cubicBezTo>
                    <a:pt x="168529" y="507365"/>
                    <a:pt x="186436" y="573659"/>
                    <a:pt x="222250" y="617728"/>
                  </a:cubicBezTo>
                  <a:cubicBezTo>
                    <a:pt x="258064" y="661797"/>
                    <a:pt x="303530" y="683895"/>
                    <a:pt x="358648" y="683895"/>
                  </a:cubicBezTo>
                  <a:cubicBezTo>
                    <a:pt x="415163" y="683895"/>
                    <a:pt x="458343" y="664972"/>
                    <a:pt x="488061" y="627126"/>
                  </a:cubicBezTo>
                  <a:cubicBezTo>
                    <a:pt x="504444" y="606806"/>
                    <a:pt x="518160" y="576199"/>
                    <a:pt x="528955" y="535559"/>
                  </a:cubicBezTo>
                  <a:lnTo>
                    <a:pt x="692785" y="535559"/>
                  </a:lnTo>
                  <a:cubicBezTo>
                    <a:pt x="678688" y="621665"/>
                    <a:pt x="642493" y="691642"/>
                    <a:pt x="584454" y="745490"/>
                  </a:cubicBezTo>
                  <a:cubicBezTo>
                    <a:pt x="526415" y="799338"/>
                    <a:pt x="452120" y="826389"/>
                    <a:pt x="361315" y="826389"/>
                  </a:cubicBezTo>
                  <a:cubicBezTo>
                    <a:pt x="249047" y="826389"/>
                    <a:pt x="160655" y="789940"/>
                    <a:pt x="96393" y="717169"/>
                  </a:cubicBezTo>
                  <a:cubicBezTo>
                    <a:pt x="32131" y="643890"/>
                    <a:pt x="0" y="543560"/>
                    <a:pt x="0" y="416179"/>
                  </a:cubicBezTo>
                  <a:cubicBezTo>
                    <a:pt x="0" y="278384"/>
                    <a:pt x="36576" y="172212"/>
                    <a:pt x="109728" y="97536"/>
                  </a:cubicBezTo>
                </a:path>
              </a:pathLst>
            </a:custGeom>
            <a:solidFill>
              <a:srgbClr val="1D1D1B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827913" y="270256"/>
              <a:ext cx="549021" cy="615950"/>
            </a:xfrm>
            <a:custGeom>
              <a:avLst/>
              <a:gdLst/>
              <a:ahLst/>
              <a:cxnLst/>
              <a:rect l="l" t="t" r="r" b="b"/>
              <a:pathLst>
                <a:path w="549021" h="615950">
                  <a:moveTo>
                    <a:pt x="270764" y="242570"/>
                  </a:moveTo>
                  <a:cubicBezTo>
                    <a:pt x="299212" y="239014"/>
                    <a:pt x="319532" y="234569"/>
                    <a:pt x="331724" y="229235"/>
                  </a:cubicBezTo>
                  <a:cubicBezTo>
                    <a:pt x="353695" y="219964"/>
                    <a:pt x="364617" y="205486"/>
                    <a:pt x="364617" y="185801"/>
                  </a:cubicBezTo>
                  <a:cubicBezTo>
                    <a:pt x="364617" y="161925"/>
                    <a:pt x="356235" y="145415"/>
                    <a:pt x="339344" y="136271"/>
                  </a:cubicBezTo>
                  <a:cubicBezTo>
                    <a:pt x="322453" y="127127"/>
                    <a:pt x="297815" y="122682"/>
                    <a:pt x="265176" y="122682"/>
                  </a:cubicBezTo>
                  <a:cubicBezTo>
                    <a:pt x="228600" y="122682"/>
                    <a:pt x="202692" y="131572"/>
                    <a:pt x="187579" y="149352"/>
                  </a:cubicBezTo>
                  <a:cubicBezTo>
                    <a:pt x="176784" y="162560"/>
                    <a:pt x="169545" y="180467"/>
                    <a:pt x="165862" y="202946"/>
                  </a:cubicBezTo>
                  <a:lnTo>
                    <a:pt x="18669" y="202946"/>
                  </a:lnTo>
                  <a:cubicBezTo>
                    <a:pt x="21971" y="151892"/>
                    <a:pt x="36195" y="109982"/>
                    <a:pt x="61722" y="77089"/>
                  </a:cubicBezTo>
                  <a:cubicBezTo>
                    <a:pt x="102235" y="25654"/>
                    <a:pt x="171831" y="0"/>
                    <a:pt x="270383" y="0"/>
                  </a:cubicBezTo>
                  <a:cubicBezTo>
                    <a:pt x="334518" y="0"/>
                    <a:pt x="391541" y="12700"/>
                    <a:pt x="441452" y="37973"/>
                  </a:cubicBezTo>
                  <a:cubicBezTo>
                    <a:pt x="491363" y="63246"/>
                    <a:pt x="516255" y="111125"/>
                    <a:pt x="516255" y="181483"/>
                  </a:cubicBezTo>
                  <a:lnTo>
                    <a:pt x="516255" y="449199"/>
                  </a:lnTo>
                  <a:cubicBezTo>
                    <a:pt x="516255" y="467741"/>
                    <a:pt x="516636" y="490220"/>
                    <a:pt x="517398" y="516763"/>
                  </a:cubicBezTo>
                  <a:cubicBezTo>
                    <a:pt x="518414" y="536702"/>
                    <a:pt x="521462" y="550291"/>
                    <a:pt x="526542" y="557530"/>
                  </a:cubicBezTo>
                  <a:cubicBezTo>
                    <a:pt x="531622" y="564769"/>
                    <a:pt x="538988" y="570484"/>
                    <a:pt x="549021" y="575183"/>
                  </a:cubicBezTo>
                  <a:lnTo>
                    <a:pt x="549021" y="597662"/>
                  </a:lnTo>
                  <a:lnTo>
                    <a:pt x="382905" y="597662"/>
                  </a:lnTo>
                  <a:cubicBezTo>
                    <a:pt x="378206" y="585851"/>
                    <a:pt x="375031" y="574802"/>
                    <a:pt x="373253" y="564388"/>
                  </a:cubicBezTo>
                  <a:cubicBezTo>
                    <a:pt x="371475" y="553974"/>
                    <a:pt x="370078" y="542290"/>
                    <a:pt x="368935" y="529082"/>
                  </a:cubicBezTo>
                  <a:cubicBezTo>
                    <a:pt x="347726" y="551942"/>
                    <a:pt x="323342" y="571373"/>
                    <a:pt x="295656" y="587502"/>
                  </a:cubicBezTo>
                  <a:cubicBezTo>
                    <a:pt x="262636" y="606425"/>
                    <a:pt x="225298" y="615950"/>
                    <a:pt x="183642" y="615950"/>
                  </a:cubicBezTo>
                  <a:cubicBezTo>
                    <a:pt x="130556" y="615950"/>
                    <a:pt x="86614" y="600837"/>
                    <a:pt x="51943" y="570738"/>
                  </a:cubicBezTo>
                  <a:cubicBezTo>
                    <a:pt x="17272" y="540639"/>
                    <a:pt x="0" y="497840"/>
                    <a:pt x="0" y="442468"/>
                  </a:cubicBezTo>
                  <a:cubicBezTo>
                    <a:pt x="0" y="370713"/>
                    <a:pt x="27813" y="318770"/>
                    <a:pt x="83566" y="286639"/>
                  </a:cubicBezTo>
                  <a:cubicBezTo>
                    <a:pt x="114173" y="269113"/>
                    <a:pt x="159131" y="256667"/>
                    <a:pt x="218440" y="249174"/>
                  </a:cubicBezTo>
                  <a:close/>
                  <a:moveTo>
                    <a:pt x="364109" y="313817"/>
                  </a:moveTo>
                  <a:cubicBezTo>
                    <a:pt x="354330" y="319913"/>
                    <a:pt x="344551" y="324739"/>
                    <a:pt x="334518" y="328549"/>
                  </a:cubicBezTo>
                  <a:cubicBezTo>
                    <a:pt x="324485" y="332359"/>
                    <a:pt x="310896" y="335788"/>
                    <a:pt x="293497" y="338963"/>
                  </a:cubicBezTo>
                  <a:lnTo>
                    <a:pt x="258699" y="345440"/>
                  </a:lnTo>
                  <a:cubicBezTo>
                    <a:pt x="226187" y="351155"/>
                    <a:pt x="202819" y="358140"/>
                    <a:pt x="188595" y="366268"/>
                  </a:cubicBezTo>
                  <a:cubicBezTo>
                    <a:pt x="164592" y="380238"/>
                    <a:pt x="152527" y="401828"/>
                    <a:pt x="152527" y="431038"/>
                  </a:cubicBezTo>
                  <a:cubicBezTo>
                    <a:pt x="152527" y="457073"/>
                    <a:pt x="159893" y="475996"/>
                    <a:pt x="174498" y="487553"/>
                  </a:cubicBezTo>
                  <a:cubicBezTo>
                    <a:pt x="189103" y="499110"/>
                    <a:pt x="207010" y="504952"/>
                    <a:pt x="228092" y="504952"/>
                  </a:cubicBezTo>
                  <a:cubicBezTo>
                    <a:pt x="261493" y="504952"/>
                    <a:pt x="292227" y="495300"/>
                    <a:pt x="320294" y="475996"/>
                  </a:cubicBezTo>
                  <a:cubicBezTo>
                    <a:pt x="348361" y="456692"/>
                    <a:pt x="362966" y="421513"/>
                    <a:pt x="363982" y="370459"/>
                  </a:cubicBezTo>
                  <a:close/>
                </a:path>
              </a:pathLst>
            </a:custGeom>
            <a:solidFill>
              <a:srgbClr val="1D1D1B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1437640" y="126746"/>
              <a:ext cx="327279" cy="751713"/>
            </a:xfrm>
            <a:custGeom>
              <a:avLst/>
              <a:gdLst/>
              <a:ahLst/>
              <a:cxnLst/>
              <a:rect l="l" t="t" r="r" b="b"/>
              <a:pathLst>
                <a:path w="327279" h="751713">
                  <a:moveTo>
                    <a:pt x="0" y="271399"/>
                  </a:moveTo>
                  <a:lnTo>
                    <a:pt x="0" y="162687"/>
                  </a:lnTo>
                  <a:lnTo>
                    <a:pt x="81407" y="162687"/>
                  </a:lnTo>
                  <a:lnTo>
                    <a:pt x="81407" y="0"/>
                  </a:lnTo>
                  <a:lnTo>
                    <a:pt x="232410" y="0"/>
                  </a:lnTo>
                  <a:lnTo>
                    <a:pt x="232410" y="162687"/>
                  </a:lnTo>
                  <a:lnTo>
                    <a:pt x="327152" y="162687"/>
                  </a:lnTo>
                  <a:lnTo>
                    <a:pt x="327152" y="271399"/>
                  </a:lnTo>
                  <a:lnTo>
                    <a:pt x="232410" y="271399"/>
                  </a:lnTo>
                  <a:lnTo>
                    <a:pt x="232410" y="579882"/>
                  </a:lnTo>
                  <a:cubicBezTo>
                    <a:pt x="232410" y="603758"/>
                    <a:pt x="235458" y="618744"/>
                    <a:pt x="241554" y="624586"/>
                  </a:cubicBezTo>
                  <a:cubicBezTo>
                    <a:pt x="247650" y="630428"/>
                    <a:pt x="266192" y="633476"/>
                    <a:pt x="297307" y="633476"/>
                  </a:cubicBezTo>
                  <a:cubicBezTo>
                    <a:pt x="301879" y="633476"/>
                    <a:pt x="306832" y="633349"/>
                    <a:pt x="312039" y="633222"/>
                  </a:cubicBezTo>
                  <a:cubicBezTo>
                    <a:pt x="317246" y="633095"/>
                    <a:pt x="322326" y="632714"/>
                    <a:pt x="327279" y="632460"/>
                  </a:cubicBezTo>
                  <a:lnTo>
                    <a:pt x="327279" y="746506"/>
                  </a:lnTo>
                  <a:lnTo>
                    <a:pt x="255016" y="749173"/>
                  </a:lnTo>
                  <a:cubicBezTo>
                    <a:pt x="182880" y="751713"/>
                    <a:pt x="133604" y="739267"/>
                    <a:pt x="107188" y="711708"/>
                  </a:cubicBezTo>
                  <a:cubicBezTo>
                    <a:pt x="90043" y="694182"/>
                    <a:pt x="81534" y="667258"/>
                    <a:pt x="81534" y="630809"/>
                  </a:cubicBezTo>
                  <a:lnTo>
                    <a:pt x="81534" y="271399"/>
                  </a:lnTo>
                  <a:close/>
                </a:path>
              </a:pathLst>
            </a:custGeom>
            <a:solidFill>
              <a:srgbClr val="1D1D1B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1843405" y="270256"/>
              <a:ext cx="548894" cy="615950"/>
            </a:xfrm>
            <a:custGeom>
              <a:avLst/>
              <a:gdLst/>
              <a:ahLst/>
              <a:cxnLst/>
              <a:rect l="l" t="t" r="r" b="b"/>
              <a:pathLst>
                <a:path w="548894" h="615950">
                  <a:moveTo>
                    <a:pt x="270764" y="242570"/>
                  </a:moveTo>
                  <a:cubicBezTo>
                    <a:pt x="299212" y="239014"/>
                    <a:pt x="319532" y="234569"/>
                    <a:pt x="331724" y="229235"/>
                  </a:cubicBezTo>
                  <a:cubicBezTo>
                    <a:pt x="353695" y="219964"/>
                    <a:pt x="364617" y="205486"/>
                    <a:pt x="364617" y="185801"/>
                  </a:cubicBezTo>
                  <a:cubicBezTo>
                    <a:pt x="364617" y="161925"/>
                    <a:pt x="356235" y="145415"/>
                    <a:pt x="339344" y="136271"/>
                  </a:cubicBezTo>
                  <a:cubicBezTo>
                    <a:pt x="322453" y="127127"/>
                    <a:pt x="297815" y="122682"/>
                    <a:pt x="265176" y="122682"/>
                  </a:cubicBezTo>
                  <a:cubicBezTo>
                    <a:pt x="228600" y="122682"/>
                    <a:pt x="202692" y="131572"/>
                    <a:pt x="187579" y="149352"/>
                  </a:cubicBezTo>
                  <a:cubicBezTo>
                    <a:pt x="176784" y="162560"/>
                    <a:pt x="169545" y="180467"/>
                    <a:pt x="165862" y="202946"/>
                  </a:cubicBezTo>
                  <a:lnTo>
                    <a:pt x="18542" y="202946"/>
                  </a:lnTo>
                  <a:cubicBezTo>
                    <a:pt x="21844" y="151892"/>
                    <a:pt x="36068" y="109982"/>
                    <a:pt x="61595" y="77089"/>
                  </a:cubicBezTo>
                  <a:cubicBezTo>
                    <a:pt x="102108" y="25654"/>
                    <a:pt x="171704" y="0"/>
                    <a:pt x="270256" y="0"/>
                  </a:cubicBezTo>
                  <a:cubicBezTo>
                    <a:pt x="334391" y="0"/>
                    <a:pt x="391414" y="12700"/>
                    <a:pt x="441325" y="37973"/>
                  </a:cubicBezTo>
                  <a:cubicBezTo>
                    <a:pt x="491236" y="63246"/>
                    <a:pt x="516128" y="111125"/>
                    <a:pt x="516128" y="181483"/>
                  </a:cubicBezTo>
                  <a:lnTo>
                    <a:pt x="516128" y="449199"/>
                  </a:lnTo>
                  <a:cubicBezTo>
                    <a:pt x="516128" y="467741"/>
                    <a:pt x="516509" y="490220"/>
                    <a:pt x="517271" y="516763"/>
                  </a:cubicBezTo>
                  <a:cubicBezTo>
                    <a:pt x="518287" y="536702"/>
                    <a:pt x="521335" y="550291"/>
                    <a:pt x="526415" y="557530"/>
                  </a:cubicBezTo>
                  <a:cubicBezTo>
                    <a:pt x="531495" y="564769"/>
                    <a:pt x="538861" y="570484"/>
                    <a:pt x="548894" y="575183"/>
                  </a:cubicBezTo>
                  <a:lnTo>
                    <a:pt x="548894" y="597662"/>
                  </a:lnTo>
                  <a:lnTo>
                    <a:pt x="382905" y="597662"/>
                  </a:lnTo>
                  <a:cubicBezTo>
                    <a:pt x="378206" y="585851"/>
                    <a:pt x="375031" y="574802"/>
                    <a:pt x="373253" y="564388"/>
                  </a:cubicBezTo>
                  <a:cubicBezTo>
                    <a:pt x="371475" y="553974"/>
                    <a:pt x="370078" y="542290"/>
                    <a:pt x="368935" y="529082"/>
                  </a:cubicBezTo>
                  <a:cubicBezTo>
                    <a:pt x="347726" y="551942"/>
                    <a:pt x="323342" y="571373"/>
                    <a:pt x="295656" y="587502"/>
                  </a:cubicBezTo>
                  <a:cubicBezTo>
                    <a:pt x="262636" y="606425"/>
                    <a:pt x="225298" y="615950"/>
                    <a:pt x="183642" y="615950"/>
                  </a:cubicBezTo>
                  <a:cubicBezTo>
                    <a:pt x="130556" y="615950"/>
                    <a:pt x="86614" y="600837"/>
                    <a:pt x="51943" y="570738"/>
                  </a:cubicBezTo>
                  <a:cubicBezTo>
                    <a:pt x="17272" y="540639"/>
                    <a:pt x="0" y="497840"/>
                    <a:pt x="0" y="442468"/>
                  </a:cubicBezTo>
                  <a:cubicBezTo>
                    <a:pt x="0" y="370713"/>
                    <a:pt x="27813" y="318770"/>
                    <a:pt x="83566" y="286639"/>
                  </a:cubicBezTo>
                  <a:cubicBezTo>
                    <a:pt x="114173" y="269113"/>
                    <a:pt x="159131" y="256667"/>
                    <a:pt x="218440" y="249174"/>
                  </a:cubicBezTo>
                  <a:close/>
                  <a:moveTo>
                    <a:pt x="364109" y="313817"/>
                  </a:moveTo>
                  <a:cubicBezTo>
                    <a:pt x="354330" y="319913"/>
                    <a:pt x="344551" y="324739"/>
                    <a:pt x="334518" y="328549"/>
                  </a:cubicBezTo>
                  <a:cubicBezTo>
                    <a:pt x="324485" y="332359"/>
                    <a:pt x="310896" y="335788"/>
                    <a:pt x="293497" y="338963"/>
                  </a:cubicBezTo>
                  <a:lnTo>
                    <a:pt x="258699" y="345440"/>
                  </a:lnTo>
                  <a:cubicBezTo>
                    <a:pt x="226187" y="351155"/>
                    <a:pt x="202819" y="358140"/>
                    <a:pt x="188595" y="366268"/>
                  </a:cubicBezTo>
                  <a:cubicBezTo>
                    <a:pt x="164592" y="380238"/>
                    <a:pt x="152527" y="401828"/>
                    <a:pt x="152527" y="431038"/>
                  </a:cubicBezTo>
                  <a:cubicBezTo>
                    <a:pt x="152527" y="457073"/>
                    <a:pt x="159893" y="475996"/>
                    <a:pt x="174498" y="487553"/>
                  </a:cubicBezTo>
                  <a:cubicBezTo>
                    <a:pt x="189103" y="499110"/>
                    <a:pt x="207010" y="504952"/>
                    <a:pt x="228092" y="504952"/>
                  </a:cubicBezTo>
                  <a:cubicBezTo>
                    <a:pt x="261493" y="504952"/>
                    <a:pt x="292227" y="495300"/>
                    <a:pt x="320294" y="475996"/>
                  </a:cubicBezTo>
                  <a:cubicBezTo>
                    <a:pt x="348361" y="456692"/>
                    <a:pt x="362966" y="421513"/>
                    <a:pt x="363982" y="370459"/>
                  </a:cubicBezTo>
                  <a:close/>
                </a:path>
              </a:pathLst>
            </a:custGeom>
            <a:solidFill>
              <a:srgbClr val="1D1D1B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2491105" y="78486"/>
              <a:ext cx="152654" cy="789432"/>
            </a:xfrm>
            <a:custGeom>
              <a:avLst/>
              <a:gdLst/>
              <a:ahLst/>
              <a:cxnLst/>
              <a:rect l="l" t="t" r="r" b="b"/>
              <a:pathLst>
                <a:path w="152654" h="789432">
                  <a:moveTo>
                    <a:pt x="152654" y="789432"/>
                  </a:moveTo>
                  <a:lnTo>
                    <a:pt x="0" y="789432"/>
                  </a:lnTo>
                  <a:lnTo>
                    <a:pt x="0" y="0"/>
                  </a:lnTo>
                  <a:lnTo>
                    <a:pt x="152654" y="0"/>
                  </a:lnTo>
                  <a:close/>
                </a:path>
              </a:pathLst>
            </a:custGeom>
            <a:solidFill>
              <a:srgbClr val="1D1D1B"/>
            </a:solidFill>
          </p:spPr>
        </p:sp>
        <p:sp>
          <p:nvSpPr>
            <p:cNvPr id="31" name="Freeform 31"/>
            <p:cNvSpPr/>
            <p:nvPr/>
          </p:nvSpPr>
          <p:spPr>
            <a:xfrm>
              <a:off x="2758059" y="284099"/>
              <a:ext cx="525907" cy="596646"/>
            </a:xfrm>
            <a:custGeom>
              <a:avLst/>
              <a:gdLst/>
              <a:ahLst/>
              <a:cxnLst/>
              <a:rect l="l" t="t" r="r" b="b"/>
              <a:pathLst>
                <a:path w="525907" h="596646">
                  <a:moveTo>
                    <a:pt x="156464" y="0"/>
                  </a:moveTo>
                  <a:lnTo>
                    <a:pt x="156464" y="351790"/>
                  </a:lnTo>
                  <a:cubicBezTo>
                    <a:pt x="156464" y="385064"/>
                    <a:pt x="160401" y="410083"/>
                    <a:pt x="168148" y="426847"/>
                  </a:cubicBezTo>
                  <a:cubicBezTo>
                    <a:pt x="181991" y="456438"/>
                    <a:pt x="209169" y="471297"/>
                    <a:pt x="249682" y="471297"/>
                  </a:cubicBezTo>
                  <a:cubicBezTo>
                    <a:pt x="301498" y="471297"/>
                    <a:pt x="337058" y="450215"/>
                    <a:pt x="356235" y="408051"/>
                  </a:cubicBezTo>
                  <a:cubicBezTo>
                    <a:pt x="366141" y="385191"/>
                    <a:pt x="371094" y="355092"/>
                    <a:pt x="371094" y="317500"/>
                  </a:cubicBezTo>
                  <a:lnTo>
                    <a:pt x="371094" y="0"/>
                  </a:lnTo>
                  <a:lnTo>
                    <a:pt x="525907" y="0"/>
                  </a:lnTo>
                  <a:lnTo>
                    <a:pt x="525907" y="583819"/>
                  </a:lnTo>
                  <a:lnTo>
                    <a:pt x="377698" y="583819"/>
                  </a:lnTo>
                  <a:lnTo>
                    <a:pt x="377698" y="501269"/>
                  </a:lnTo>
                  <a:cubicBezTo>
                    <a:pt x="376301" y="503047"/>
                    <a:pt x="372745" y="508381"/>
                    <a:pt x="367030" y="517271"/>
                  </a:cubicBezTo>
                  <a:cubicBezTo>
                    <a:pt x="361315" y="526161"/>
                    <a:pt x="354584" y="534035"/>
                    <a:pt x="346710" y="540893"/>
                  </a:cubicBezTo>
                  <a:cubicBezTo>
                    <a:pt x="322834" y="562356"/>
                    <a:pt x="299847" y="576961"/>
                    <a:pt x="277495" y="584835"/>
                  </a:cubicBezTo>
                  <a:cubicBezTo>
                    <a:pt x="255143" y="592709"/>
                    <a:pt x="229235" y="596646"/>
                    <a:pt x="199263" y="596646"/>
                  </a:cubicBezTo>
                  <a:cubicBezTo>
                    <a:pt x="113030" y="596646"/>
                    <a:pt x="55118" y="565531"/>
                    <a:pt x="25146" y="503428"/>
                  </a:cubicBezTo>
                  <a:cubicBezTo>
                    <a:pt x="8382" y="469138"/>
                    <a:pt x="0" y="418592"/>
                    <a:pt x="0" y="3519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D1D1B"/>
            </a:solidFill>
          </p:spPr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2464625" y="4219886"/>
            <a:ext cx="1107955" cy="266091"/>
            <a:chOff x="0" y="0"/>
            <a:chExt cx="2215909" cy="532181"/>
          </a:xfrm>
        </p:grpSpPr>
        <p:sp>
          <p:nvSpPr>
            <p:cNvPr id="33" name="Freeform 33"/>
            <p:cNvSpPr/>
            <p:nvPr/>
          </p:nvSpPr>
          <p:spPr>
            <a:xfrm>
              <a:off x="63500" y="63500"/>
              <a:ext cx="295529" cy="331978"/>
            </a:xfrm>
            <a:custGeom>
              <a:avLst/>
              <a:gdLst/>
              <a:ahLst/>
              <a:cxnLst/>
              <a:rect l="l" t="t" r="r" b="b"/>
              <a:pathLst>
                <a:path w="295529" h="331978">
                  <a:moveTo>
                    <a:pt x="217297" y="92202"/>
                  </a:moveTo>
                  <a:cubicBezTo>
                    <a:pt x="213106" y="85598"/>
                    <a:pt x="208026" y="79629"/>
                    <a:pt x="201676" y="74676"/>
                  </a:cubicBezTo>
                  <a:cubicBezTo>
                    <a:pt x="195326" y="69723"/>
                    <a:pt x="188468" y="65659"/>
                    <a:pt x="180594" y="62865"/>
                  </a:cubicBezTo>
                  <a:cubicBezTo>
                    <a:pt x="172720" y="60071"/>
                    <a:pt x="164465" y="58674"/>
                    <a:pt x="155956" y="58674"/>
                  </a:cubicBezTo>
                  <a:cubicBezTo>
                    <a:pt x="140335" y="58674"/>
                    <a:pt x="127000" y="61722"/>
                    <a:pt x="115951" y="67818"/>
                  </a:cubicBezTo>
                  <a:cubicBezTo>
                    <a:pt x="104902" y="73914"/>
                    <a:pt x="96139" y="82042"/>
                    <a:pt x="89281" y="92202"/>
                  </a:cubicBezTo>
                  <a:cubicBezTo>
                    <a:pt x="82423" y="102362"/>
                    <a:pt x="77470" y="114046"/>
                    <a:pt x="74422" y="127127"/>
                  </a:cubicBezTo>
                  <a:cubicBezTo>
                    <a:pt x="71374" y="140208"/>
                    <a:pt x="69723" y="153670"/>
                    <a:pt x="69723" y="167513"/>
                  </a:cubicBezTo>
                  <a:cubicBezTo>
                    <a:pt x="69723" y="180848"/>
                    <a:pt x="71247" y="193802"/>
                    <a:pt x="74422" y="206375"/>
                  </a:cubicBezTo>
                  <a:cubicBezTo>
                    <a:pt x="77597" y="218948"/>
                    <a:pt x="82423" y="230378"/>
                    <a:pt x="89281" y="240411"/>
                  </a:cubicBezTo>
                  <a:cubicBezTo>
                    <a:pt x="96139" y="250444"/>
                    <a:pt x="105029" y="258572"/>
                    <a:pt x="115951" y="264668"/>
                  </a:cubicBezTo>
                  <a:cubicBezTo>
                    <a:pt x="126873" y="270764"/>
                    <a:pt x="140208" y="273812"/>
                    <a:pt x="155956" y="273812"/>
                  </a:cubicBezTo>
                  <a:cubicBezTo>
                    <a:pt x="177292" y="273812"/>
                    <a:pt x="193929" y="267335"/>
                    <a:pt x="205994" y="254254"/>
                  </a:cubicBezTo>
                  <a:cubicBezTo>
                    <a:pt x="218059" y="241173"/>
                    <a:pt x="225298" y="224028"/>
                    <a:pt x="227965" y="202692"/>
                  </a:cubicBezTo>
                  <a:lnTo>
                    <a:pt x="295529" y="202692"/>
                  </a:lnTo>
                  <a:cubicBezTo>
                    <a:pt x="293751" y="222504"/>
                    <a:pt x="289179" y="240411"/>
                    <a:pt x="281686" y="256413"/>
                  </a:cubicBezTo>
                  <a:cubicBezTo>
                    <a:pt x="274193" y="272415"/>
                    <a:pt x="264541" y="286004"/>
                    <a:pt x="252349" y="297307"/>
                  </a:cubicBezTo>
                  <a:cubicBezTo>
                    <a:pt x="240157" y="308610"/>
                    <a:pt x="225933" y="317119"/>
                    <a:pt x="209677" y="323088"/>
                  </a:cubicBezTo>
                  <a:cubicBezTo>
                    <a:pt x="193421" y="329057"/>
                    <a:pt x="175514" y="331978"/>
                    <a:pt x="155956" y="331978"/>
                  </a:cubicBezTo>
                  <a:cubicBezTo>
                    <a:pt x="131699" y="331978"/>
                    <a:pt x="109855" y="327787"/>
                    <a:pt x="90424" y="319278"/>
                  </a:cubicBezTo>
                  <a:cubicBezTo>
                    <a:pt x="70993" y="310769"/>
                    <a:pt x="54610" y="299212"/>
                    <a:pt x="41275" y="284353"/>
                  </a:cubicBezTo>
                  <a:cubicBezTo>
                    <a:pt x="27940" y="269494"/>
                    <a:pt x="17780" y="252095"/>
                    <a:pt x="10668" y="232156"/>
                  </a:cubicBezTo>
                  <a:cubicBezTo>
                    <a:pt x="3556" y="212217"/>
                    <a:pt x="0" y="190627"/>
                    <a:pt x="0" y="167513"/>
                  </a:cubicBezTo>
                  <a:cubicBezTo>
                    <a:pt x="0" y="143891"/>
                    <a:pt x="3556" y="121793"/>
                    <a:pt x="10668" y="101600"/>
                  </a:cubicBezTo>
                  <a:cubicBezTo>
                    <a:pt x="17780" y="81407"/>
                    <a:pt x="27940" y="63500"/>
                    <a:pt x="41275" y="48387"/>
                  </a:cubicBezTo>
                  <a:cubicBezTo>
                    <a:pt x="54610" y="33274"/>
                    <a:pt x="70993" y="21463"/>
                    <a:pt x="90297" y="12827"/>
                  </a:cubicBezTo>
                  <a:cubicBezTo>
                    <a:pt x="109601" y="4191"/>
                    <a:pt x="131572" y="0"/>
                    <a:pt x="155956" y="0"/>
                  </a:cubicBezTo>
                  <a:cubicBezTo>
                    <a:pt x="173482" y="0"/>
                    <a:pt x="189992" y="2540"/>
                    <a:pt x="205486" y="7620"/>
                  </a:cubicBezTo>
                  <a:cubicBezTo>
                    <a:pt x="220980" y="12700"/>
                    <a:pt x="234950" y="19939"/>
                    <a:pt x="247269" y="29591"/>
                  </a:cubicBezTo>
                  <a:cubicBezTo>
                    <a:pt x="259588" y="39243"/>
                    <a:pt x="269748" y="51181"/>
                    <a:pt x="277749" y="65405"/>
                  </a:cubicBezTo>
                  <a:cubicBezTo>
                    <a:pt x="285750" y="79629"/>
                    <a:pt x="290830" y="95885"/>
                    <a:pt x="292862" y="114300"/>
                  </a:cubicBezTo>
                  <a:lnTo>
                    <a:pt x="225298" y="114300"/>
                  </a:lnTo>
                  <a:cubicBezTo>
                    <a:pt x="224155" y="106299"/>
                    <a:pt x="221488" y="98933"/>
                    <a:pt x="217297" y="92329"/>
                  </a:cubicBezTo>
                </a:path>
              </a:pathLst>
            </a:custGeom>
            <a:solidFill>
              <a:srgbClr val="1D1D1B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390144" y="152400"/>
              <a:ext cx="223647" cy="241554"/>
            </a:xfrm>
            <a:custGeom>
              <a:avLst/>
              <a:gdLst/>
              <a:ahLst/>
              <a:cxnLst/>
              <a:rect l="l" t="t" r="r" b="b"/>
              <a:pathLst>
                <a:path w="223647" h="241554">
                  <a:moveTo>
                    <a:pt x="6985" y="76835"/>
                  </a:moveTo>
                  <a:cubicBezTo>
                    <a:pt x="7874" y="61976"/>
                    <a:pt x="11557" y="49784"/>
                    <a:pt x="18034" y="40005"/>
                  </a:cubicBezTo>
                  <a:cubicBezTo>
                    <a:pt x="24511" y="30226"/>
                    <a:pt x="32893" y="22352"/>
                    <a:pt x="42926" y="16510"/>
                  </a:cubicBezTo>
                  <a:cubicBezTo>
                    <a:pt x="52959" y="10668"/>
                    <a:pt x="64262" y="6350"/>
                    <a:pt x="76962" y="3810"/>
                  </a:cubicBezTo>
                  <a:cubicBezTo>
                    <a:pt x="89662" y="1270"/>
                    <a:pt x="102235" y="0"/>
                    <a:pt x="114935" y="0"/>
                  </a:cubicBezTo>
                  <a:cubicBezTo>
                    <a:pt x="126492" y="0"/>
                    <a:pt x="138176" y="889"/>
                    <a:pt x="149987" y="2413"/>
                  </a:cubicBezTo>
                  <a:cubicBezTo>
                    <a:pt x="161798" y="3937"/>
                    <a:pt x="172593" y="7239"/>
                    <a:pt x="182372" y="11938"/>
                  </a:cubicBezTo>
                  <a:cubicBezTo>
                    <a:pt x="192151" y="16637"/>
                    <a:pt x="200152" y="23241"/>
                    <a:pt x="206375" y="31750"/>
                  </a:cubicBezTo>
                  <a:cubicBezTo>
                    <a:pt x="212598" y="40259"/>
                    <a:pt x="215646" y="51435"/>
                    <a:pt x="215646" y="65278"/>
                  </a:cubicBezTo>
                  <a:lnTo>
                    <a:pt x="215646" y="184785"/>
                  </a:lnTo>
                  <a:cubicBezTo>
                    <a:pt x="215646" y="195199"/>
                    <a:pt x="216281" y="205105"/>
                    <a:pt x="217424" y="214503"/>
                  </a:cubicBezTo>
                  <a:cubicBezTo>
                    <a:pt x="218567" y="223901"/>
                    <a:pt x="220726" y="231140"/>
                    <a:pt x="223647" y="235839"/>
                  </a:cubicBezTo>
                  <a:lnTo>
                    <a:pt x="159893" y="235839"/>
                  </a:lnTo>
                  <a:cubicBezTo>
                    <a:pt x="158750" y="232283"/>
                    <a:pt x="157734" y="228727"/>
                    <a:pt x="156972" y="224917"/>
                  </a:cubicBezTo>
                  <a:cubicBezTo>
                    <a:pt x="156210" y="221107"/>
                    <a:pt x="155702" y="217424"/>
                    <a:pt x="155448" y="213614"/>
                  </a:cubicBezTo>
                  <a:cubicBezTo>
                    <a:pt x="145415" y="224028"/>
                    <a:pt x="133477" y="231267"/>
                    <a:pt x="119888" y="235331"/>
                  </a:cubicBezTo>
                  <a:cubicBezTo>
                    <a:pt x="106299" y="239395"/>
                    <a:pt x="92329" y="241554"/>
                    <a:pt x="78105" y="241554"/>
                  </a:cubicBezTo>
                  <a:cubicBezTo>
                    <a:pt x="67183" y="241554"/>
                    <a:pt x="56896" y="240157"/>
                    <a:pt x="47498" y="237617"/>
                  </a:cubicBezTo>
                  <a:cubicBezTo>
                    <a:pt x="38100" y="235077"/>
                    <a:pt x="29718" y="230759"/>
                    <a:pt x="22606" y="225171"/>
                  </a:cubicBezTo>
                  <a:cubicBezTo>
                    <a:pt x="15494" y="219583"/>
                    <a:pt x="9906" y="212471"/>
                    <a:pt x="5969" y="203835"/>
                  </a:cubicBezTo>
                  <a:cubicBezTo>
                    <a:pt x="2032" y="195199"/>
                    <a:pt x="0" y="185039"/>
                    <a:pt x="0" y="173228"/>
                  </a:cubicBezTo>
                  <a:cubicBezTo>
                    <a:pt x="0" y="160274"/>
                    <a:pt x="2286" y="149479"/>
                    <a:pt x="6858" y="140970"/>
                  </a:cubicBezTo>
                  <a:cubicBezTo>
                    <a:pt x="11430" y="132461"/>
                    <a:pt x="17399" y="125857"/>
                    <a:pt x="24638" y="120777"/>
                  </a:cubicBezTo>
                  <a:cubicBezTo>
                    <a:pt x="31877" y="115697"/>
                    <a:pt x="40132" y="112014"/>
                    <a:pt x="49530" y="109474"/>
                  </a:cubicBezTo>
                  <a:cubicBezTo>
                    <a:pt x="58928" y="106934"/>
                    <a:pt x="68326" y="105029"/>
                    <a:pt x="77724" y="103505"/>
                  </a:cubicBezTo>
                  <a:cubicBezTo>
                    <a:pt x="87122" y="101981"/>
                    <a:pt x="96520" y="100838"/>
                    <a:pt x="105664" y="99949"/>
                  </a:cubicBezTo>
                  <a:cubicBezTo>
                    <a:pt x="114808" y="99060"/>
                    <a:pt x="122936" y="97790"/>
                    <a:pt x="130048" y="95885"/>
                  </a:cubicBezTo>
                  <a:cubicBezTo>
                    <a:pt x="137160" y="93980"/>
                    <a:pt x="142748" y="91567"/>
                    <a:pt x="146939" y="88138"/>
                  </a:cubicBezTo>
                  <a:cubicBezTo>
                    <a:pt x="151130" y="84709"/>
                    <a:pt x="153035" y="79756"/>
                    <a:pt x="152654" y="73279"/>
                  </a:cubicBezTo>
                  <a:cubicBezTo>
                    <a:pt x="152654" y="66421"/>
                    <a:pt x="151511" y="61087"/>
                    <a:pt x="149352" y="57023"/>
                  </a:cubicBezTo>
                  <a:cubicBezTo>
                    <a:pt x="147193" y="52959"/>
                    <a:pt x="144145" y="49911"/>
                    <a:pt x="140462" y="47752"/>
                  </a:cubicBezTo>
                  <a:cubicBezTo>
                    <a:pt x="136779" y="45593"/>
                    <a:pt x="132461" y="44069"/>
                    <a:pt x="127635" y="43307"/>
                  </a:cubicBezTo>
                  <a:cubicBezTo>
                    <a:pt x="122809" y="42545"/>
                    <a:pt x="117475" y="42164"/>
                    <a:pt x="111887" y="42164"/>
                  </a:cubicBezTo>
                  <a:cubicBezTo>
                    <a:pt x="99441" y="42164"/>
                    <a:pt x="89662" y="44831"/>
                    <a:pt x="82550" y="50165"/>
                  </a:cubicBezTo>
                  <a:cubicBezTo>
                    <a:pt x="75438" y="55499"/>
                    <a:pt x="71247" y="64389"/>
                    <a:pt x="70104" y="76835"/>
                  </a:cubicBezTo>
                  <a:close/>
                  <a:moveTo>
                    <a:pt x="152654" y="123444"/>
                  </a:moveTo>
                  <a:cubicBezTo>
                    <a:pt x="149987" y="125857"/>
                    <a:pt x="146685" y="127635"/>
                    <a:pt x="142621" y="129032"/>
                  </a:cubicBezTo>
                  <a:cubicBezTo>
                    <a:pt x="138557" y="130429"/>
                    <a:pt x="134366" y="131445"/>
                    <a:pt x="129667" y="132334"/>
                  </a:cubicBezTo>
                  <a:cubicBezTo>
                    <a:pt x="124968" y="133223"/>
                    <a:pt x="120269" y="133985"/>
                    <a:pt x="115189" y="134620"/>
                  </a:cubicBezTo>
                  <a:cubicBezTo>
                    <a:pt x="110109" y="135255"/>
                    <a:pt x="105156" y="136017"/>
                    <a:pt x="100076" y="136779"/>
                  </a:cubicBezTo>
                  <a:cubicBezTo>
                    <a:pt x="95377" y="137668"/>
                    <a:pt x="90678" y="138811"/>
                    <a:pt x="86106" y="140335"/>
                  </a:cubicBezTo>
                  <a:cubicBezTo>
                    <a:pt x="81534" y="141859"/>
                    <a:pt x="77470" y="143891"/>
                    <a:pt x="74168" y="146304"/>
                  </a:cubicBezTo>
                  <a:cubicBezTo>
                    <a:pt x="70866" y="148717"/>
                    <a:pt x="68072" y="152019"/>
                    <a:pt x="65913" y="155829"/>
                  </a:cubicBezTo>
                  <a:cubicBezTo>
                    <a:pt x="63754" y="159639"/>
                    <a:pt x="62865" y="164592"/>
                    <a:pt x="62865" y="170434"/>
                  </a:cubicBezTo>
                  <a:cubicBezTo>
                    <a:pt x="62865" y="176022"/>
                    <a:pt x="63881" y="180848"/>
                    <a:pt x="65913" y="184658"/>
                  </a:cubicBezTo>
                  <a:cubicBezTo>
                    <a:pt x="67945" y="188468"/>
                    <a:pt x="70739" y="191516"/>
                    <a:pt x="74295" y="193802"/>
                  </a:cubicBezTo>
                  <a:cubicBezTo>
                    <a:pt x="77851" y="196088"/>
                    <a:pt x="82042" y="197612"/>
                    <a:pt x="86741" y="198501"/>
                  </a:cubicBezTo>
                  <a:cubicBezTo>
                    <a:pt x="91440" y="199390"/>
                    <a:pt x="96393" y="199898"/>
                    <a:pt x="101346" y="199898"/>
                  </a:cubicBezTo>
                  <a:cubicBezTo>
                    <a:pt x="113792" y="199898"/>
                    <a:pt x="123444" y="197866"/>
                    <a:pt x="130175" y="193675"/>
                  </a:cubicBezTo>
                  <a:cubicBezTo>
                    <a:pt x="136906" y="189484"/>
                    <a:pt x="141986" y="184531"/>
                    <a:pt x="145288" y="178816"/>
                  </a:cubicBezTo>
                  <a:cubicBezTo>
                    <a:pt x="148590" y="173101"/>
                    <a:pt x="150495" y="167132"/>
                    <a:pt x="151257" y="161290"/>
                  </a:cubicBezTo>
                  <a:cubicBezTo>
                    <a:pt x="152019" y="155448"/>
                    <a:pt x="152400" y="150622"/>
                    <a:pt x="152400" y="147066"/>
                  </a:cubicBezTo>
                  <a:close/>
                </a:path>
              </a:pathLst>
            </a:custGeom>
            <a:solidFill>
              <a:srgbClr val="1D1D1B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633476" y="89662"/>
              <a:ext cx="147574" cy="300863"/>
            </a:xfrm>
            <a:custGeom>
              <a:avLst/>
              <a:gdLst/>
              <a:ahLst/>
              <a:cxnLst/>
              <a:rect l="l" t="t" r="r" b="b"/>
              <a:pathLst>
                <a:path w="147574" h="300863">
                  <a:moveTo>
                    <a:pt x="147574" y="68961"/>
                  </a:moveTo>
                  <a:lnTo>
                    <a:pt x="147574" y="111125"/>
                  </a:lnTo>
                  <a:lnTo>
                    <a:pt x="101346" y="111125"/>
                  </a:lnTo>
                  <a:lnTo>
                    <a:pt x="101346" y="224917"/>
                  </a:lnTo>
                  <a:cubicBezTo>
                    <a:pt x="101346" y="235585"/>
                    <a:pt x="103124" y="242697"/>
                    <a:pt x="106680" y="246253"/>
                  </a:cubicBezTo>
                  <a:cubicBezTo>
                    <a:pt x="110236" y="249809"/>
                    <a:pt x="117348" y="251587"/>
                    <a:pt x="128016" y="251587"/>
                  </a:cubicBezTo>
                  <a:cubicBezTo>
                    <a:pt x="131572" y="251587"/>
                    <a:pt x="135001" y="251460"/>
                    <a:pt x="138176" y="251079"/>
                  </a:cubicBezTo>
                  <a:cubicBezTo>
                    <a:pt x="141351" y="250698"/>
                    <a:pt x="144526" y="250317"/>
                    <a:pt x="147447" y="249809"/>
                  </a:cubicBezTo>
                  <a:lnTo>
                    <a:pt x="147447" y="298704"/>
                  </a:lnTo>
                  <a:cubicBezTo>
                    <a:pt x="142113" y="299593"/>
                    <a:pt x="136144" y="300228"/>
                    <a:pt x="129667" y="300482"/>
                  </a:cubicBezTo>
                  <a:cubicBezTo>
                    <a:pt x="123190" y="300736"/>
                    <a:pt x="116713" y="300863"/>
                    <a:pt x="110490" y="300863"/>
                  </a:cubicBezTo>
                  <a:cubicBezTo>
                    <a:pt x="100711" y="300863"/>
                    <a:pt x="91440" y="300228"/>
                    <a:pt x="82677" y="298831"/>
                  </a:cubicBezTo>
                  <a:cubicBezTo>
                    <a:pt x="73914" y="297434"/>
                    <a:pt x="66294" y="294894"/>
                    <a:pt x="59563" y="291084"/>
                  </a:cubicBezTo>
                  <a:cubicBezTo>
                    <a:pt x="52832" y="287274"/>
                    <a:pt x="47625" y="281813"/>
                    <a:pt x="43815" y="274701"/>
                  </a:cubicBezTo>
                  <a:cubicBezTo>
                    <a:pt x="40005" y="267589"/>
                    <a:pt x="38100" y="258318"/>
                    <a:pt x="38100" y="246761"/>
                  </a:cubicBezTo>
                  <a:lnTo>
                    <a:pt x="38100" y="111125"/>
                  </a:lnTo>
                  <a:lnTo>
                    <a:pt x="0" y="111125"/>
                  </a:lnTo>
                  <a:lnTo>
                    <a:pt x="0" y="68961"/>
                  </a:lnTo>
                  <a:lnTo>
                    <a:pt x="38227" y="68961"/>
                  </a:lnTo>
                  <a:lnTo>
                    <a:pt x="38227" y="0"/>
                  </a:lnTo>
                  <a:lnTo>
                    <a:pt x="101346" y="0"/>
                  </a:lnTo>
                  <a:lnTo>
                    <a:pt x="101346" y="68834"/>
                  </a:lnTo>
                  <a:close/>
                </a:path>
              </a:pathLst>
            </a:custGeom>
            <a:solidFill>
              <a:srgbClr val="1D1D1B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801497" y="152400"/>
              <a:ext cx="223647" cy="241554"/>
            </a:xfrm>
            <a:custGeom>
              <a:avLst/>
              <a:gdLst/>
              <a:ahLst/>
              <a:cxnLst/>
              <a:rect l="l" t="t" r="r" b="b"/>
              <a:pathLst>
                <a:path w="223647" h="241554">
                  <a:moveTo>
                    <a:pt x="6985" y="76835"/>
                  </a:moveTo>
                  <a:cubicBezTo>
                    <a:pt x="7874" y="61976"/>
                    <a:pt x="11557" y="49784"/>
                    <a:pt x="18034" y="40005"/>
                  </a:cubicBezTo>
                  <a:cubicBezTo>
                    <a:pt x="24511" y="30226"/>
                    <a:pt x="32893" y="22352"/>
                    <a:pt x="42926" y="16510"/>
                  </a:cubicBezTo>
                  <a:cubicBezTo>
                    <a:pt x="52959" y="10668"/>
                    <a:pt x="64262" y="6350"/>
                    <a:pt x="76962" y="3810"/>
                  </a:cubicBezTo>
                  <a:cubicBezTo>
                    <a:pt x="89662" y="1270"/>
                    <a:pt x="102235" y="0"/>
                    <a:pt x="114935" y="0"/>
                  </a:cubicBezTo>
                  <a:cubicBezTo>
                    <a:pt x="126492" y="0"/>
                    <a:pt x="138176" y="889"/>
                    <a:pt x="149987" y="2413"/>
                  </a:cubicBezTo>
                  <a:cubicBezTo>
                    <a:pt x="161798" y="3937"/>
                    <a:pt x="172593" y="7239"/>
                    <a:pt x="182372" y="11938"/>
                  </a:cubicBezTo>
                  <a:cubicBezTo>
                    <a:pt x="192151" y="16637"/>
                    <a:pt x="200152" y="23241"/>
                    <a:pt x="206375" y="31750"/>
                  </a:cubicBezTo>
                  <a:cubicBezTo>
                    <a:pt x="212598" y="40259"/>
                    <a:pt x="215646" y="51435"/>
                    <a:pt x="215646" y="65278"/>
                  </a:cubicBezTo>
                  <a:lnTo>
                    <a:pt x="215646" y="184785"/>
                  </a:lnTo>
                  <a:cubicBezTo>
                    <a:pt x="215646" y="195199"/>
                    <a:pt x="216281" y="205105"/>
                    <a:pt x="217424" y="214503"/>
                  </a:cubicBezTo>
                  <a:cubicBezTo>
                    <a:pt x="218567" y="223901"/>
                    <a:pt x="220726" y="231140"/>
                    <a:pt x="223647" y="235839"/>
                  </a:cubicBezTo>
                  <a:lnTo>
                    <a:pt x="159893" y="235839"/>
                  </a:lnTo>
                  <a:cubicBezTo>
                    <a:pt x="158750" y="232283"/>
                    <a:pt x="157734" y="228727"/>
                    <a:pt x="156972" y="224917"/>
                  </a:cubicBezTo>
                  <a:cubicBezTo>
                    <a:pt x="156210" y="221107"/>
                    <a:pt x="155702" y="217424"/>
                    <a:pt x="155448" y="213614"/>
                  </a:cubicBezTo>
                  <a:cubicBezTo>
                    <a:pt x="145415" y="224028"/>
                    <a:pt x="133477" y="231267"/>
                    <a:pt x="119888" y="235331"/>
                  </a:cubicBezTo>
                  <a:cubicBezTo>
                    <a:pt x="106299" y="239395"/>
                    <a:pt x="92329" y="241554"/>
                    <a:pt x="78105" y="241554"/>
                  </a:cubicBezTo>
                  <a:cubicBezTo>
                    <a:pt x="67183" y="241554"/>
                    <a:pt x="56896" y="240157"/>
                    <a:pt x="47498" y="237617"/>
                  </a:cubicBezTo>
                  <a:cubicBezTo>
                    <a:pt x="38100" y="235077"/>
                    <a:pt x="29718" y="230759"/>
                    <a:pt x="22606" y="225171"/>
                  </a:cubicBezTo>
                  <a:cubicBezTo>
                    <a:pt x="15494" y="219583"/>
                    <a:pt x="9906" y="212471"/>
                    <a:pt x="5969" y="203835"/>
                  </a:cubicBezTo>
                  <a:cubicBezTo>
                    <a:pt x="2032" y="195199"/>
                    <a:pt x="0" y="185039"/>
                    <a:pt x="0" y="173228"/>
                  </a:cubicBezTo>
                  <a:cubicBezTo>
                    <a:pt x="0" y="160274"/>
                    <a:pt x="2286" y="149479"/>
                    <a:pt x="6858" y="140970"/>
                  </a:cubicBezTo>
                  <a:cubicBezTo>
                    <a:pt x="11430" y="132461"/>
                    <a:pt x="17399" y="125857"/>
                    <a:pt x="24638" y="120777"/>
                  </a:cubicBezTo>
                  <a:cubicBezTo>
                    <a:pt x="31877" y="115697"/>
                    <a:pt x="40132" y="112014"/>
                    <a:pt x="49530" y="109474"/>
                  </a:cubicBezTo>
                  <a:cubicBezTo>
                    <a:pt x="58928" y="106934"/>
                    <a:pt x="68326" y="105029"/>
                    <a:pt x="77724" y="103505"/>
                  </a:cubicBezTo>
                  <a:cubicBezTo>
                    <a:pt x="87122" y="101981"/>
                    <a:pt x="96520" y="100838"/>
                    <a:pt x="105664" y="99949"/>
                  </a:cubicBezTo>
                  <a:cubicBezTo>
                    <a:pt x="114808" y="99060"/>
                    <a:pt x="122936" y="97790"/>
                    <a:pt x="130048" y="95885"/>
                  </a:cubicBezTo>
                  <a:cubicBezTo>
                    <a:pt x="137160" y="93980"/>
                    <a:pt x="142748" y="91567"/>
                    <a:pt x="146939" y="88138"/>
                  </a:cubicBezTo>
                  <a:cubicBezTo>
                    <a:pt x="151130" y="84709"/>
                    <a:pt x="153035" y="79756"/>
                    <a:pt x="152654" y="73279"/>
                  </a:cubicBezTo>
                  <a:cubicBezTo>
                    <a:pt x="152654" y="66421"/>
                    <a:pt x="151511" y="61087"/>
                    <a:pt x="149352" y="57023"/>
                  </a:cubicBezTo>
                  <a:cubicBezTo>
                    <a:pt x="147193" y="52959"/>
                    <a:pt x="144145" y="49911"/>
                    <a:pt x="140462" y="47752"/>
                  </a:cubicBezTo>
                  <a:cubicBezTo>
                    <a:pt x="136779" y="45593"/>
                    <a:pt x="132461" y="44069"/>
                    <a:pt x="127635" y="43307"/>
                  </a:cubicBezTo>
                  <a:cubicBezTo>
                    <a:pt x="122809" y="42545"/>
                    <a:pt x="117475" y="42164"/>
                    <a:pt x="111887" y="42164"/>
                  </a:cubicBezTo>
                  <a:cubicBezTo>
                    <a:pt x="99441" y="42164"/>
                    <a:pt x="89662" y="44831"/>
                    <a:pt x="82550" y="50165"/>
                  </a:cubicBezTo>
                  <a:cubicBezTo>
                    <a:pt x="75438" y="55499"/>
                    <a:pt x="71247" y="64389"/>
                    <a:pt x="70104" y="76835"/>
                  </a:cubicBezTo>
                  <a:close/>
                  <a:moveTo>
                    <a:pt x="152654" y="123444"/>
                  </a:moveTo>
                  <a:cubicBezTo>
                    <a:pt x="149987" y="125857"/>
                    <a:pt x="146685" y="127635"/>
                    <a:pt x="142621" y="129032"/>
                  </a:cubicBezTo>
                  <a:cubicBezTo>
                    <a:pt x="138557" y="130429"/>
                    <a:pt x="134366" y="131445"/>
                    <a:pt x="129667" y="132334"/>
                  </a:cubicBezTo>
                  <a:cubicBezTo>
                    <a:pt x="124968" y="133223"/>
                    <a:pt x="120269" y="133985"/>
                    <a:pt x="115189" y="134620"/>
                  </a:cubicBezTo>
                  <a:cubicBezTo>
                    <a:pt x="110109" y="135255"/>
                    <a:pt x="105156" y="136017"/>
                    <a:pt x="100076" y="136779"/>
                  </a:cubicBezTo>
                  <a:cubicBezTo>
                    <a:pt x="95377" y="137668"/>
                    <a:pt x="90678" y="138811"/>
                    <a:pt x="86106" y="140335"/>
                  </a:cubicBezTo>
                  <a:cubicBezTo>
                    <a:pt x="81534" y="141859"/>
                    <a:pt x="77470" y="143891"/>
                    <a:pt x="74168" y="146304"/>
                  </a:cubicBezTo>
                  <a:cubicBezTo>
                    <a:pt x="70866" y="148717"/>
                    <a:pt x="68072" y="152019"/>
                    <a:pt x="65913" y="155829"/>
                  </a:cubicBezTo>
                  <a:cubicBezTo>
                    <a:pt x="63754" y="159639"/>
                    <a:pt x="62738" y="164592"/>
                    <a:pt x="62738" y="170434"/>
                  </a:cubicBezTo>
                  <a:cubicBezTo>
                    <a:pt x="62738" y="176022"/>
                    <a:pt x="63754" y="180848"/>
                    <a:pt x="65913" y="184658"/>
                  </a:cubicBezTo>
                  <a:cubicBezTo>
                    <a:pt x="68072" y="188468"/>
                    <a:pt x="70739" y="191516"/>
                    <a:pt x="74295" y="193802"/>
                  </a:cubicBezTo>
                  <a:cubicBezTo>
                    <a:pt x="77851" y="196088"/>
                    <a:pt x="82042" y="197612"/>
                    <a:pt x="86741" y="198501"/>
                  </a:cubicBezTo>
                  <a:cubicBezTo>
                    <a:pt x="91440" y="199390"/>
                    <a:pt x="96393" y="199898"/>
                    <a:pt x="101346" y="199898"/>
                  </a:cubicBezTo>
                  <a:cubicBezTo>
                    <a:pt x="113792" y="199898"/>
                    <a:pt x="123444" y="197866"/>
                    <a:pt x="130175" y="193675"/>
                  </a:cubicBezTo>
                  <a:cubicBezTo>
                    <a:pt x="136906" y="189484"/>
                    <a:pt x="141986" y="184531"/>
                    <a:pt x="145288" y="178816"/>
                  </a:cubicBezTo>
                  <a:cubicBezTo>
                    <a:pt x="148590" y="173101"/>
                    <a:pt x="150495" y="167132"/>
                    <a:pt x="151257" y="161290"/>
                  </a:cubicBezTo>
                  <a:cubicBezTo>
                    <a:pt x="152019" y="155448"/>
                    <a:pt x="152400" y="150622"/>
                    <a:pt x="152400" y="147066"/>
                  </a:cubicBezTo>
                  <a:close/>
                </a:path>
              </a:pathLst>
            </a:custGeom>
            <a:solidFill>
              <a:srgbClr val="1D1D1B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1067943" y="70993"/>
              <a:ext cx="63119" cy="317246"/>
            </a:xfrm>
            <a:custGeom>
              <a:avLst/>
              <a:gdLst/>
              <a:ahLst/>
              <a:cxnLst/>
              <a:rect l="l" t="t" r="r" b="b"/>
              <a:pathLst>
                <a:path w="63119" h="317246">
                  <a:moveTo>
                    <a:pt x="63119" y="317246"/>
                  </a:moveTo>
                  <a:lnTo>
                    <a:pt x="0" y="317246"/>
                  </a:lnTo>
                  <a:lnTo>
                    <a:pt x="0" y="0"/>
                  </a:lnTo>
                  <a:lnTo>
                    <a:pt x="63119" y="0"/>
                  </a:lnTo>
                  <a:close/>
                </a:path>
              </a:pathLst>
            </a:custGeom>
            <a:solidFill>
              <a:srgbClr val="1D1D1B"/>
            </a:solidFill>
          </p:spPr>
        </p:sp>
        <p:sp>
          <p:nvSpPr>
            <p:cNvPr id="38" name="Freeform 38"/>
            <p:cNvSpPr/>
            <p:nvPr/>
          </p:nvSpPr>
          <p:spPr>
            <a:xfrm>
              <a:off x="1180719" y="158623"/>
              <a:ext cx="215519" cy="235331"/>
            </a:xfrm>
            <a:custGeom>
              <a:avLst/>
              <a:gdLst/>
              <a:ahLst/>
              <a:cxnLst/>
              <a:rect l="l" t="t" r="r" b="b"/>
              <a:pathLst>
                <a:path w="215519" h="235331">
                  <a:moveTo>
                    <a:pt x="155575" y="229616"/>
                  </a:moveTo>
                  <a:lnTo>
                    <a:pt x="155575" y="197612"/>
                  </a:lnTo>
                  <a:lnTo>
                    <a:pt x="154178" y="197612"/>
                  </a:lnTo>
                  <a:cubicBezTo>
                    <a:pt x="146177" y="210947"/>
                    <a:pt x="135890" y="220599"/>
                    <a:pt x="123063" y="226441"/>
                  </a:cubicBezTo>
                  <a:cubicBezTo>
                    <a:pt x="110236" y="232283"/>
                    <a:pt x="97282" y="235331"/>
                    <a:pt x="83947" y="235331"/>
                  </a:cubicBezTo>
                  <a:cubicBezTo>
                    <a:pt x="67056" y="235331"/>
                    <a:pt x="53213" y="233172"/>
                    <a:pt x="42418" y="228727"/>
                  </a:cubicBezTo>
                  <a:cubicBezTo>
                    <a:pt x="31623" y="224282"/>
                    <a:pt x="23114" y="218059"/>
                    <a:pt x="16891" y="209804"/>
                  </a:cubicBezTo>
                  <a:cubicBezTo>
                    <a:pt x="10668" y="201549"/>
                    <a:pt x="6223" y="191770"/>
                    <a:pt x="3810" y="180086"/>
                  </a:cubicBezTo>
                  <a:cubicBezTo>
                    <a:pt x="1397" y="168402"/>
                    <a:pt x="0" y="155448"/>
                    <a:pt x="0" y="141224"/>
                  </a:cubicBezTo>
                  <a:lnTo>
                    <a:pt x="0" y="0"/>
                  </a:lnTo>
                  <a:lnTo>
                    <a:pt x="63119" y="0"/>
                  </a:lnTo>
                  <a:lnTo>
                    <a:pt x="63119" y="129667"/>
                  </a:lnTo>
                  <a:cubicBezTo>
                    <a:pt x="63119" y="148590"/>
                    <a:pt x="66040" y="162814"/>
                    <a:pt x="72009" y="172085"/>
                  </a:cubicBezTo>
                  <a:cubicBezTo>
                    <a:pt x="77978" y="181356"/>
                    <a:pt x="88392" y="186055"/>
                    <a:pt x="103505" y="186055"/>
                  </a:cubicBezTo>
                  <a:cubicBezTo>
                    <a:pt x="120650" y="186055"/>
                    <a:pt x="133096" y="180975"/>
                    <a:pt x="140843" y="170688"/>
                  </a:cubicBezTo>
                  <a:cubicBezTo>
                    <a:pt x="148590" y="160401"/>
                    <a:pt x="152400" y="143637"/>
                    <a:pt x="152400" y="120269"/>
                  </a:cubicBezTo>
                  <a:lnTo>
                    <a:pt x="152400" y="0"/>
                  </a:lnTo>
                  <a:lnTo>
                    <a:pt x="215519" y="0"/>
                  </a:lnTo>
                  <a:lnTo>
                    <a:pt x="215519" y="229616"/>
                  </a:lnTo>
                  <a:close/>
                </a:path>
              </a:pathLst>
            </a:custGeom>
            <a:solidFill>
              <a:srgbClr val="1D1D1B"/>
            </a:solidFill>
          </p:spPr>
        </p:sp>
        <p:sp>
          <p:nvSpPr>
            <p:cNvPr id="39" name="Freeform 39"/>
            <p:cNvSpPr/>
            <p:nvPr/>
          </p:nvSpPr>
          <p:spPr>
            <a:xfrm>
              <a:off x="1444244" y="152400"/>
              <a:ext cx="215519" cy="235966"/>
            </a:xfrm>
            <a:custGeom>
              <a:avLst/>
              <a:gdLst/>
              <a:ahLst/>
              <a:cxnLst/>
              <a:rect l="l" t="t" r="r" b="b"/>
              <a:pathLst>
                <a:path w="215519" h="235966">
                  <a:moveTo>
                    <a:pt x="59944" y="6223"/>
                  </a:moveTo>
                  <a:lnTo>
                    <a:pt x="59944" y="38227"/>
                  </a:lnTo>
                  <a:lnTo>
                    <a:pt x="61341" y="38227"/>
                  </a:lnTo>
                  <a:cubicBezTo>
                    <a:pt x="69342" y="24892"/>
                    <a:pt x="79629" y="15240"/>
                    <a:pt x="92456" y="9144"/>
                  </a:cubicBezTo>
                  <a:cubicBezTo>
                    <a:pt x="105283" y="3048"/>
                    <a:pt x="118237" y="0"/>
                    <a:pt x="131572" y="0"/>
                  </a:cubicBezTo>
                  <a:cubicBezTo>
                    <a:pt x="148463" y="0"/>
                    <a:pt x="162306" y="2286"/>
                    <a:pt x="173101" y="6858"/>
                  </a:cubicBezTo>
                  <a:cubicBezTo>
                    <a:pt x="183896" y="11430"/>
                    <a:pt x="192405" y="17780"/>
                    <a:pt x="198628" y="26035"/>
                  </a:cubicBezTo>
                  <a:cubicBezTo>
                    <a:pt x="204851" y="34290"/>
                    <a:pt x="209296" y="44069"/>
                    <a:pt x="211709" y="55753"/>
                  </a:cubicBezTo>
                  <a:cubicBezTo>
                    <a:pt x="214122" y="67437"/>
                    <a:pt x="215519" y="80391"/>
                    <a:pt x="215519" y="94615"/>
                  </a:cubicBezTo>
                  <a:lnTo>
                    <a:pt x="215519" y="235839"/>
                  </a:lnTo>
                  <a:lnTo>
                    <a:pt x="152400" y="235839"/>
                  </a:lnTo>
                  <a:lnTo>
                    <a:pt x="152400" y="106172"/>
                  </a:lnTo>
                  <a:cubicBezTo>
                    <a:pt x="152400" y="87249"/>
                    <a:pt x="149479" y="73025"/>
                    <a:pt x="143510" y="63754"/>
                  </a:cubicBezTo>
                  <a:cubicBezTo>
                    <a:pt x="137541" y="54483"/>
                    <a:pt x="127000" y="49784"/>
                    <a:pt x="112014" y="49784"/>
                  </a:cubicBezTo>
                  <a:cubicBezTo>
                    <a:pt x="94869" y="49784"/>
                    <a:pt x="82423" y="54864"/>
                    <a:pt x="74676" y="65151"/>
                  </a:cubicBezTo>
                  <a:cubicBezTo>
                    <a:pt x="66929" y="75438"/>
                    <a:pt x="63119" y="92202"/>
                    <a:pt x="63119" y="115570"/>
                  </a:cubicBezTo>
                  <a:lnTo>
                    <a:pt x="63119" y="235966"/>
                  </a:lnTo>
                  <a:lnTo>
                    <a:pt x="0" y="235966"/>
                  </a:lnTo>
                  <a:lnTo>
                    <a:pt x="0" y="6223"/>
                  </a:lnTo>
                  <a:close/>
                </a:path>
              </a:pathLst>
            </a:custGeom>
            <a:solidFill>
              <a:srgbClr val="1D1D1B"/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1681480" y="158623"/>
              <a:ext cx="235331" cy="310134"/>
            </a:xfrm>
            <a:custGeom>
              <a:avLst/>
              <a:gdLst/>
              <a:ahLst/>
              <a:cxnLst/>
              <a:rect l="l" t="t" r="r" b="b"/>
              <a:pathLst>
                <a:path w="235331" h="310134">
                  <a:moveTo>
                    <a:pt x="111125" y="298069"/>
                  </a:moveTo>
                  <a:cubicBezTo>
                    <a:pt x="98933" y="306070"/>
                    <a:pt x="82169" y="310134"/>
                    <a:pt x="60452" y="310134"/>
                  </a:cubicBezTo>
                  <a:cubicBezTo>
                    <a:pt x="53975" y="310134"/>
                    <a:pt x="47498" y="309880"/>
                    <a:pt x="41148" y="309499"/>
                  </a:cubicBezTo>
                  <a:cubicBezTo>
                    <a:pt x="34798" y="309118"/>
                    <a:pt x="28321" y="308483"/>
                    <a:pt x="21844" y="307975"/>
                  </a:cubicBezTo>
                  <a:lnTo>
                    <a:pt x="21844" y="255905"/>
                  </a:lnTo>
                  <a:cubicBezTo>
                    <a:pt x="27813" y="256540"/>
                    <a:pt x="33782" y="257048"/>
                    <a:pt x="40005" y="257683"/>
                  </a:cubicBezTo>
                  <a:cubicBezTo>
                    <a:pt x="46228" y="258318"/>
                    <a:pt x="52451" y="258445"/>
                    <a:pt x="58674" y="258191"/>
                  </a:cubicBezTo>
                  <a:cubicBezTo>
                    <a:pt x="66929" y="257302"/>
                    <a:pt x="73152" y="254000"/>
                    <a:pt x="77089" y="248412"/>
                  </a:cubicBezTo>
                  <a:cubicBezTo>
                    <a:pt x="81026" y="242824"/>
                    <a:pt x="83058" y="236601"/>
                    <a:pt x="83058" y="229743"/>
                  </a:cubicBezTo>
                  <a:cubicBezTo>
                    <a:pt x="83058" y="224663"/>
                    <a:pt x="82169" y="219964"/>
                    <a:pt x="80391" y="215519"/>
                  </a:cubicBezTo>
                  <a:lnTo>
                    <a:pt x="0" y="0"/>
                  </a:lnTo>
                  <a:lnTo>
                    <a:pt x="67056" y="0"/>
                  </a:lnTo>
                  <a:lnTo>
                    <a:pt x="118999" y="157226"/>
                  </a:lnTo>
                  <a:lnTo>
                    <a:pt x="119888" y="157226"/>
                  </a:lnTo>
                  <a:lnTo>
                    <a:pt x="170053" y="0"/>
                  </a:lnTo>
                  <a:lnTo>
                    <a:pt x="235331" y="0"/>
                  </a:lnTo>
                  <a:lnTo>
                    <a:pt x="139319" y="258064"/>
                  </a:lnTo>
                  <a:cubicBezTo>
                    <a:pt x="132461" y="276733"/>
                    <a:pt x="123063" y="290068"/>
                    <a:pt x="110871" y="298069"/>
                  </a:cubicBezTo>
                </a:path>
              </a:pathLst>
            </a:custGeom>
            <a:solidFill>
              <a:srgbClr val="1D1D1B"/>
            </a:solidFill>
          </p:spPr>
        </p:sp>
        <p:sp>
          <p:nvSpPr>
            <p:cNvPr id="41" name="Freeform 41"/>
            <p:cNvSpPr/>
            <p:nvPr/>
          </p:nvSpPr>
          <p:spPr>
            <a:xfrm>
              <a:off x="1928622" y="152400"/>
              <a:ext cx="223901" cy="241554"/>
            </a:xfrm>
            <a:custGeom>
              <a:avLst/>
              <a:gdLst/>
              <a:ahLst/>
              <a:cxnLst/>
              <a:rect l="l" t="t" r="r" b="b"/>
              <a:pathLst>
                <a:path w="223901" h="241554">
                  <a:moveTo>
                    <a:pt x="6985" y="76835"/>
                  </a:moveTo>
                  <a:cubicBezTo>
                    <a:pt x="7874" y="61976"/>
                    <a:pt x="11557" y="49784"/>
                    <a:pt x="18161" y="40005"/>
                  </a:cubicBezTo>
                  <a:cubicBezTo>
                    <a:pt x="24765" y="30226"/>
                    <a:pt x="32893" y="22352"/>
                    <a:pt x="43053" y="16510"/>
                  </a:cubicBezTo>
                  <a:cubicBezTo>
                    <a:pt x="53213" y="10668"/>
                    <a:pt x="64389" y="6350"/>
                    <a:pt x="77089" y="3810"/>
                  </a:cubicBezTo>
                  <a:cubicBezTo>
                    <a:pt x="89789" y="1270"/>
                    <a:pt x="102362" y="0"/>
                    <a:pt x="115062" y="0"/>
                  </a:cubicBezTo>
                  <a:cubicBezTo>
                    <a:pt x="126619" y="0"/>
                    <a:pt x="138303" y="889"/>
                    <a:pt x="150114" y="2413"/>
                  </a:cubicBezTo>
                  <a:cubicBezTo>
                    <a:pt x="161925" y="3937"/>
                    <a:pt x="172720" y="7239"/>
                    <a:pt x="182499" y="11938"/>
                  </a:cubicBezTo>
                  <a:cubicBezTo>
                    <a:pt x="192278" y="16637"/>
                    <a:pt x="200279" y="23241"/>
                    <a:pt x="206502" y="31750"/>
                  </a:cubicBezTo>
                  <a:cubicBezTo>
                    <a:pt x="212725" y="40259"/>
                    <a:pt x="215900" y="51435"/>
                    <a:pt x="215900" y="65278"/>
                  </a:cubicBezTo>
                  <a:lnTo>
                    <a:pt x="215900" y="184785"/>
                  </a:lnTo>
                  <a:cubicBezTo>
                    <a:pt x="215900" y="195199"/>
                    <a:pt x="216408" y="205105"/>
                    <a:pt x="217678" y="214503"/>
                  </a:cubicBezTo>
                  <a:cubicBezTo>
                    <a:pt x="218948" y="223901"/>
                    <a:pt x="220853" y="231140"/>
                    <a:pt x="223901" y="235839"/>
                  </a:cubicBezTo>
                  <a:lnTo>
                    <a:pt x="159893" y="235839"/>
                  </a:lnTo>
                  <a:cubicBezTo>
                    <a:pt x="158750" y="232283"/>
                    <a:pt x="157734" y="228727"/>
                    <a:pt x="156972" y="224917"/>
                  </a:cubicBezTo>
                  <a:cubicBezTo>
                    <a:pt x="156210" y="221107"/>
                    <a:pt x="155702" y="217424"/>
                    <a:pt x="155448" y="213614"/>
                  </a:cubicBezTo>
                  <a:cubicBezTo>
                    <a:pt x="145416" y="224028"/>
                    <a:pt x="133478" y="231267"/>
                    <a:pt x="119888" y="235331"/>
                  </a:cubicBezTo>
                  <a:cubicBezTo>
                    <a:pt x="106299" y="239395"/>
                    <a:pt x="92329" y="241554"/>
                    <a:pt x="78106" y="241554"/>
                  </a:cubicBezTo>
                  <a:cubicBezTo>
                    <a:pt x="67184" y="241554"/>
                    <a:pt x="56897" y="240157"/>
                    <a:pt x="47498" y="237617"/>
                  </a:cubicBezTo>
                  <a:cubicBezTo>
                    <a:pt x="38100" y="235077"/>
                    <a:pt x="29719" y="230759"/>
                    <a:pt x="22606" y="225171"/>
                  </a:cubicBezTo>
                  <a:cubicBezTo>
                    <a:pt x="15494" y="219583"/>
                    <a:pt x="9906" y="212471"/>
                    <a:pt x="5969" y="203835"/>
                  </a:cubicBezTo>
                  <a:cubicBezTo>
                    <a:pt x="2032" y="195199"/>
                    <a:pt x="0" y="185039"/>
                    <a:pt x="0" y="173228"/>
                  </a:cubicBezTo>
                  <a:cubicBezTo>
                    <a:pt x="0" y="160274"/>
                    <a:pt x="2286" y="149479"/>
                    <a:pt x="6858" y="140970"/>
                  </a:cubicBezTo>
                  <a:cubicBezTo>
                    <a:pt x="11430" y="132461"/>
                    <a:pt x="17399" y="125857"/>
                    <a:pt x="24638" y="120777"/>
                  </a:cubicBezTo>
                  <a:cubicBezTo>
                    <a:pt x="31877" y="115697"/>
                    <a:pt x="40132" y="112014"/>
                    <a:pt x="49530" y="109474"/>
                  </a:cubicBezTo>
                  <a:cubicBezTo>
                    <a:pt x="58928" y="106934"/>
                    <a:pt x="68199" y="105029"/>
                    <a:pt x="77724" y="103505"/>
                  </a:cubicBezTo>
                  <a:cubicBezTo>
                    <a:pt x="87249" y="101981"/>
                    <a:pt x="96520" y="100838"/>
                    <a:pt x="105664" y="99949"/>
                  </a:cubicBezTo>
                  <a:cubicBezTo>
                    <a:pt x="114808" y="99060"/>
                    <a:pt x="122936" y="97790"/>
                    <a:pt x="130048" y="95885"/>
                  </a:cubicBezTo>
                  <a:cubicBezTo>
                    <a:pt x="137160" y="93980"/>
                    <a:pt x="142748" y="91567"/>
                    <a:pt x="146939" y="88138"/>
                  </a:cubicBezTo>
                  <a:cubicBezTo>
                    <a:pt x="151130" y="84709"/>
                    <a:pt x="153035" y="79756"/>
                    <a:pt x="152781" y="73279"/>
                  </a:cubicBezTo>
                  <a:cubicBezTo>
                    <a:pt x="152781" y="66421"/>
                    <a:pt x="151638" y="61087"/>
                    <a:pt x="149479" y="57023"/>
                  </a:cubicBezTo>
                  <a:cubicBezTo>
                    <a:pt x="147320" y="52959"/>
                    <a:pt x="144272" y="49911"/>
                    <a:pt x="140589" y="47752"/>
                  </a:cubicBezTo>
                  <a:cubicBezTo>
                    <a:pt x="136907" y="45593"/>
                    <a:pt x="132588" y="44069"/>
                    <a:pt x="127763" y="43307"/>
                  </a:cubicBezTo>
                  <a:cubicBezTo>
                    <a:pt x="122937" y="42545"/>
                    <a:pt x="117603" y="42164"/>
                    <a:pt x="112014" y="42164"/>
                  </a:cubicBezTo>
                  <a:cubicBezTo>
                    <a:pt x="99569" y="42164"/>
                    <a:pt x="89789" y="44831"/>
                    <a:pt x="82678" y="50165"/>
                  </a:cubicBezTo>
                  <a:cubicBezTo>
                    <a:pt x="75566" y="55499"/>
                    <a:pt x="71375" y="64389"/>
                    <a:pt x="70232" y="76835"/>
                  </a:cubicBezTo>
                  <a:close/>
                  <a:moveTo>
                    <a:pt x="152654" y="123444"/>
                  </a:moveTo>
                  <a:cubicBezTo>
                    <a:pt x="149987" y="125857"/>
                    <a:pt x="146685" y="127635"/>
                    <a:pt x="142621" y="129032"/>
                  </a:cubicBezTo>
                  <a:cubicBezTo>
                    <a:pt x="138557" y="130429"/>
                    <a:pt x="134366" y="131445"/>
                    <a:pt x="129667" y="132334"/>
                  </a:cubicBezTo>
                  <a:cubicBezTo>
                    <a:pt x="124968" y="133223"/>
                    <a:pt x="120269" y="133985"/>
                    <a:pt x="115189" y="134620"/>
                  </a:cubicBezTo>
                  <a:cubicBezTo>
                    <a:pt x="110109" y="135255"/>
                    <a:pt x="105156" y="136017"/>
                    <a:pt x="100076" y="136779"/>
                  </a:cubicBezTo>
                  <a:cubicBezTo>
                    <a:pt x="95377" y="137668"/>
                    <a:pt x="90678" y="138811"/>
                    <a:pt x="86106" y="140335"/>
                  </a:cubicBezTo>
                  <a:cubicBezTo>
                    <a:pt x="81534" y="141859"/>
                    <a:pt x="77470" y="143891"/>
                    <a:pt x="74168" y="146304"/>
                  </a:cubicBezTo>
                  <a:cubicBezTo>
                    <a:pt x="70866" y="148717"/>
                    <a:pt x="68072" y="152019"/>
                    <a:pt x="65913" y="155829"/>
                  </a:cubicBezTo>
                  <a:cubicBezTo>
                    <a:pt x="63754" y="159639"/>
                    <a:pt x="62865" y="164592"/>
                    <a:pt x="62865" y="170434"/>
                  </a:cubicBezTo>
                  <a:cubicBezTo>
                    <a:pt x="62865" y="176022"/>
                    <a:pt x="63881" y="180848"/>
                    <a:pt x="65913" y="184658"/>
                  </a:cubicBezTo>
                  <a:cubicBezTo>
                    <a:pt x="67945" y="188468"/>
                    <a:pt x="70739" y="191516"/>
                    <a:pt x="74295" y="193802"/>
                  </a:cubicBezTo>
                  <a:cubicBezTo>
                    <a:pt x="77851" y="196088"/>
                    <a:pt x="82042" y="197612"/>
                    <a:pt x="86741" y="198501"/>
                  </a:cubicBezTo>
                  <a:cubicBezTo>
                    <a:pt x="91440" y="199390"/>
                    <a:pt x="96393" y="199898"/>
                    <a:pt x="101346" y="199898"/>
                  </a:cubicBezTo>
                  <a:cubicBezTo>
                    <a:pt x="113792" y="199898"/>
                    <a:pt x="123444" y="197866"/>
                    <a:pt x="130175" y="193675"/>
                  </a:cubicBezTo>
                  <a:cubicBezTo>
                    <a:pt x="136906" y="189484"/>
                    <a:pt x="141986" y="184531"/>
                    <a:pt x="145288" y="178816"/>
                  </a:cubicBezTo>
                  <a:cubicBezTo>
                    <a:pt x="148590" y="173101"/>
                    <a:pt x="150495" y="167132"/>
                    <a:pt x="151257" y="161290"/>
                  </a:cubicBezTo>
                  <a:cubicBezTo>
                    <a:pt x="152019" y="155448"/>
                    <a:pt x="152400" y="150622"/>
                    <a:pt x="152400" y="147066"/>
                  </a:cubicBezTo>
                  <a:close/>
                </a:path>
              </a:pathLst>
            </a:custGeom>
            <a:solidFill>
              <a:srgbClr val="1D1D1B"/>
            </a:solidFill>
          </p:spPr>
        </p:sp>
      </p:grpSp>
      <p:sp>
        <p:nvSpPr>
          <p:cNvPr id="42" name="Freeform 42"/>
          <p:cNvSpPr/>
          <p:nvPr/>
        </p:nvSpPr>
        <p:spPr>
          <a:xfrm>
            <a:off x="1817282" y="3598164"/>
            <a:ext cx="1761789" cy="286785"/>
          </a:xfrm>
          <a:custGeom>
            <a:avLst/>
            <a:gdLst/>
            <a:ahLst/>
            <a:cxnLst/>
            <a:rect l="l" t="t" r="r" b="b"/>
            <a:pathLst>
              <a:path w="2642683" h="430178">
                <a:moveTo>
                  <a:pt x="0" y="0"/>
                </a:moveTo>
                <a:lnTo>
                  <a:pt x="2642682" y="0"/>
                </a:lnTo>
                <a:lnTo>
                  <a:pt x="2642682" y="430178"/>
                </a:lnTo>
                <a:lnTo>
                  <a:pt x="0" y="4301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3" name="Group 43"/>
          <p:cNvGrpSpPr>
            <a:grpSpLocks noChangeAspect="1"/>
          </p:cNvGrpSpPr>
          <p:nvPr/>
        </p:nvGrpSpPr>
        <p:grpSpPr>
          <a:xfrm>
            <a:off x="3667246" y="4191820"/>
            <a:ext cx="3473" cy="566490"/>
            <a:chOff x="0" y="0"/>
            <a:chExt cx="6947" cy="113298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6985" cy="1132967"/>
            </a:xfrm>
            <a:custGeom>
              <a:avLst/>
              <a:gdLst/>
              <a:ahLst/>
              <a:cxnLst/>
              <a:rect l="l" t="t" r="r" b="b"/>
              <a:pathLst>
                <a:path w="6985" h="1132967">
                  <a:moveTo>
                    <a:pt x="0" y="1132967"/>
                  </a:moveTo>
                  <a:lnTo>
                    <a:pt x="6985" y="1132967"/>
                  </a:lnTo>
                  <a:lnTo>
                    <a:pt x="69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1D1B"/>
            </a:solidFill>
          </p:spPr>
        </p:sp>
      </p:grpSp>
      <p:sp>
        <p:nvSpPr>
          <p:cNvPr id="45" name="Freeform 45"/>
          <p:cNvSpPr/>
          <p:nvPr/>
        </p:nvSpPr>
        <p:spPr>
          <a:xfrm>
            <a:off x="1802689" y="1894879"/>
            <a:ext cx="2234152" cy="1009567"/>
          </a:xfrm>
          <a:custGeom>
            <a:avLst/>
            <a:gdLst/>
            <a:ahLst/>
            <a:cxnLst/>
            <a:rect l="l" t="t" r="r" b="b"/>
            <a:pathLst>
              <a:path w="3351228" h="1514351">
                <a:moveTo>
                  <a:pt x="0" y="0"/>
                </a:moveTo>
                <a:lnTo>
                  <a:pt x="3351229" y="0"/>
                </a:lnTo>
                <a:lnTo>
                  <a:pt x="3351229" y="1514351"/>
                </a:lnTo>
                <a:lnTo>
                  <a:pt x="0" y="1514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/>
          <p:cNvGrpSpPr>
            <a:grpSpLocks noChangeAspect="1"/>
          </p:cNvGrpSpPr>
          <p:nvPr/>
        </p:nvGrpSpPr>
        <p:grpSpPr>
          <a:xfrm>
            <a:off x="3521222" y="3073661"/>
            <a:ext cx="924871" cy="480428"/>
            <a:chOff x="0" y="0"/>
            <a:chExt cx="1849742" cy="960857"/>
          </a:xfrm>
        </p:grpSpPr>
        <p:sp>
          <p:nvSpPr>
            <p:cNvPr id="47" name="Freeform 47"/>
            <p:cNvSpPr/>
            <p:nvPr/>
          </p:nvSpPr>
          <p:spPr>
            <a:xfrm>
              <a:off x="63500" y="63500"/>
              <a:ext cx="526923" cy="597662"/>
            </a:xfrm>
            <a:custGeom>
              <a:avLst/>
              <a:gdLst/>
              <a:ahLst/>
              <a:cxnLst/>
              <a:rect l="l" t="t" r="r" b="b"/>
              <a:pathLst>
                <a:path w="526923" h="597662">
                  <a:moveTo>
                    <a:pt x="469646" y="47371"/>
                  </a:moveTo>
                  <a:cubicBezTo>
                    <a:pt x="507873" y="78994"/>
                    <a:pt x="526923" y="131318"/>
                    <a:pt x="526923" y="204597"/>
                  </a:cubicBezTo>
                  <a:lnTo>
                    <a:pt x="526923" y="597662"/>
                  </a:lnTo>
                  <a:lnTo>
                    <a:pt x="370586" y="597662"/>
                  </a:lnTo>
                  <a:lnTo>
                    <a:pt x="370586" y="242570"/>
                  </a:lnTo>
                  <a:cubicBezTo>
                    <a:pt x="370586" y="211836"/>
                    <a:pt x="366522" y="188341"/>
                    <a:pt x="358394" y="171831"/>
                  </a:cubicBezTo>
                  <a:cubicBezTo>
                    <a:pt x="343535" y="141859"/>
                    <a:pt x="315214" y="126873"/>
                    <a:pt x="273304" y="126873"/>
                  </a:cubicBezTo>
                  <a:cubicBezTo>
                    <a:pt x="221869" y="126873"/>
                    <a:pt x="186690" y="148844"/>
                    <a:pt x="167513" y="192786"/>
                  </a:cubicBezTo>
                  <a:cubicBezTo>
                    <a:pt x="157607" y="216027"/>
                    <a:pt x="152654" y="245618"/>
                    <a:pt x="152654" y="281686"/>
                  </a:cubicBezTo>
                  <a:lnTo>
                    <a:pt x="152654" y="597662"/>
                  </a:lnTo>
                  <a:lnTo>
                    <a:pt x="0" y="597662"/>
                  </a:lnTo>
                  <a:lnTo>
                    <a:pt x="0" y="14986"/>
                  </a:lnTo>
                  <a:lnTo>
                    <a:pt x="147828" y="14986"/>
                  </a:lnTo>
                  <a:lnTo>
                    <a:pt x="147828" y="100076"/>
                  </a:lnTo>
                  <a:cubicBezTo>
                    <a:pt x="167386" y="70104"/>
                    <a:pt x="185801" y="48514"/>
                    <a:pt x="203327" y="35306"/>
                  </a:cubicBezTo>
                  <a:cubicBezTo>
                    <a:pt x="234569" y="11811"/>
                    <a:pt x="274193" y="0"/>
                    <a:pt x="322199" y="0"/>
                  </a:cubicBezTo>
                  <a:cubicBezTo>
                    <a:pt x="382270" y="0"/>
                    <a:pt x="431419" y="15748"/>
                    <a:pt x="469646" y="47371"/>
                  </a:cubicBezTo>
                </a:path>
              </a:pathLst>
            </a:custGeom>
            <a:solidFill>
              <a:srgbClr val="1D1D1B"/>
            </a:solidFill>
          </p:spPr>
        </p:sp>
        <p:sp>
          <p:nvSpPr>
            <p:cNvPr id="48" name="Freeform 48"/>
            <p:cNvSpPr/>
            <p:nvPr/>
          </p:nvSpPr>
          <p:spPr>
            <a:xfrm>
              <a:off x="641985" y="77470"/>
              <a:ext cx="580009" cy="819912"/>
            </a:xfrm>
            <a:custGeom>
              <a:avLst/>
              <a:gdLst/>
              <a:ahLst/>
              <a:cxnLst/>
              <a:rect l="l" t="t" r="r" b="b"/>
              <a:pathLst>
                <a:path w="580009" h="819912">
                  <a:moveTo>
                    <a:pt x="83185" y="695579"/>
                  </a:moveTo>
                  <a:lnTo>
                    <a:pt x="102489" y="696595"/>
                  </a:lnTo>
                  <a:cubicBezTo>
                    <a:pt x="117475" y="697357"/>
                    <a:pt x="131699" y="696722"/>
                    <a:pt x="145288" y="694944"/>
                  </a:cubicBezTo>
                  <a:cubicBezTo>
                    <a:pt x="158877" y="693166"/>
                    <a:pt x="170307" y="689102"/>
                    <a:pt x="179578" y="682625"/>
                  </a:cubicBezTo>
                  <a:cubicBezTo>
                    <a:pt x="188468" y="676529"/>
                    <a:pt x="196850" y="663829"/>
                    <a:pt x="204470" y="644525"/>
                  </a:cubicBezTo>
                  <a:cubicBezTo>
                    <a:pt x="212090" y="625221"/>
                    <a:pt x="215519" y="613537"/>
                    <a:pt x="214376" y="609219"/>
                  </a:cubicBezTo>
                  <a:lnTo>
                    <a:pt x="0" y="0"/>
                  </a:lnTo>
                  <a:lnTo>
                    <a:pt x="169672" y="0"/>
                  </a:lnTo>
                  <a:lnTo>
                    <a:pt x="297180" y="430530"/>
                  </a:lnTo>
                  <a:lnTo>
                    <a:pt x="417703" y="0"/>
                  </a:lnTo>
                  <a:lnTo>
                    <a:pt x="580009" y="0"/>
                  </a:lnTo>
                  <a:lnTo>
                    <a:pt x="379857" y="574040"/>
                  </a:lnTo>
                  <a:cubicBezTo>
                    <a:pt x="341122" y="684784"/>
                    <a:pt x="310515" y="753364"/>
                    <a:pt x="288036" y="780034"/>
                  </a:cubicBezTo>
                  <a:cubicBezTo>
                    <a:pt x="265557" y="806704"/>
                    <a:pt x="220472" y="819912"/>
                    <a:pt x="152908" y="819912"/>
                  </a:cubicBezTo>
                  <a:cubicBezTo>
                    <a:pt x="139319" y="819912"/>
                    <a:pt x="128397" y="819785"/>
                    <a:pt x="120142" y="819658"/>
                  </a:cubicBezTo>
                  <a:cubicBezTo>
                    <a:pt x="111887" y="819531"/>
                    <a:pt x="99568" y="818896"/>
                    <a:pt x="83185" y="817753"/>
                  </a:cubicBezTo>
                  <a:close/>
                </a:path>
              </a:pathLst>
            </a:custGeom>
            <a:solidFill>
              <a:srgbClr val="1D1D1B"/>
            </a:solidFill>
          </p:spPr>
        </p:sp>
        <p:sp>
          <p:nvSpPr>
            <p:cNvPr id="49" name="Freeform 49"/>
            <p:cNvSpPr/>
            <p:nvPr/>
          </p:nvSpPr>
          <p:spPr>
            <a:xfrm>
              <a:off x="1237234" y="63500"/>
              <a:ext cx="549021" cy="616077"/>
            </a:xfrm>
            <a:custGeom>
              <a:avLst/>
              <a:gdLst/>
              <a:ahLst/>
              <a:cxnLst/>
              <a:rect l="l" t="t" r="r" b="b"/>
              <a:pathLst>
                <a:path w="549021" h="616077">
                  <a:moveTo>
                    <a:pt x="270891" y="242570"/>
                  </a:moveTo>
                  <a:cubicBezTo>
                    <a:pt x="299339" y="239014"/>
                    <a:pt x="319659" y="234569"/>
                    <a:pt x="331851" y="229235"/>
                  </a:cubicBezTo>
                  <a:cubicBezTo>
                    <a:pt x="353822" y="219964"/>
                    <a:pt x="364744" y="205486"/>
                    <a:pt x="364744" y="185801"/>
                  </a:cubicBezTo>
                  <a:cubicBezTo>
                    <a:pt x="364744" y="161925"/>
                    <a:pt x="356235" y="145415"/>
                    <a:pt x="339471" y="136271"/>
                  </a:cubicBezTo>
                  <a:cubicBezTo>
                    <a:pt x="322707" y="127127"/>
                    <a:pt x="297942" y="122682"/>
                    <a:pt x="265303" y="122682"/>
                  </a:cubicBezTo>
                  <a:cubicBezTo>
                    <a:pt x="228727" y="122682"/>
                    <a:pt x="202946" y="131572"/>
                    <a:pt x="187706" y="149352"/>
                  </a:cubicBezTo>
                  <a:cubicBezTo>
                    <a:pt x="176911" y="162560"/>
                    <a:pt x="169672" y="180467"/>
                    <a:pt x="165989" y="202946"/>
                  </a:cubicBezTo>
                  <a:lnTo>
                    <a:pt x="18796" y="202946"/>
                  </a:lnTo>
                  <a:cubicBezTo>
                    <a:pt x="21971" y="151892"/>
                    <a:pt x="36322" y="109982"/>
                    <a:pt x="61849" y="77089"/>
                  </a:cubicBezTo>
                  <a:cubicBezTo>
                    <a:pt x="102362" y="25654"/>
                    <a:pt x="171958" y="0"/>
                    <a:pt x="270510" y="0"/>
                  </a:cubicBezTo>
                  <a:cubicBezTo>
                    <a:pt x="334645" y="0"/>
                    <a:pt x="391795" y="12700"/>
                    <a:pt x="441579" y="37973"/>
                  </a:cubicBezTo>
                  <a:cubicBezTo>
                    <a:pt x="491363" y="63246"/>
                    <a:pt x="516382" y="111125"/>
                    <a:pt x="516382" y="181483"/>
                  </a:cubicBezTo>
                  <a:lnTo>
                    <a:pt x="516382" y="449326"/>
                  </a:lnTo>
                  <a:cubicBezTo>
                    <a:pt x="516382" y="467868"/>
                    <a:pt x="516763" y="490347"/>
                    <a:pt x="517525" y="516890"/>
                  </a:cubicBezTo>
                  <a:cubicBezTo>
                    <a:pt x="518541" y="536829"/>
                    <a:pt x="521589" y="550418"/>
                    <a:pt x="526542" y="557657"/>
                  </a:cubicBezTo>
                  <a:cubicBezTo>
                    <a:pt x="531495" y="564896"/>
                    <a:pt x="538988" y="570611"/>
                    <a:pt x="549021" y="575310"/>
                  </a:cubicBezTo>
                  <a:lnTo>
                    <a:pt x="549021" y="597789"/>
                  </a:lnTo>
                  <a:lnTo>
                    <a:pt x="382905" y="597789"/>
                  </a:lnTo>
                  <a:cubicBezTo>
                    <a:pt x="378333" y="585978"/>
                    <a:pt x="375031" y="574929"/>
                    <a:pt x="373253" y="564515"/>
                  </a:cubicBezTo>
                  <a:cubicBezTo>
                    <a:pt x="371475" y="554101"/>
                    <a:pt x="369951" y="542417"/>
                    <a:pt x="368935" y="529209"/>
                  </a:cubicBezTo>
                  <a:cubicBezTo>
                    <a:pt x="347726" y="552069"/>
                    <a:pt x="323342" y="571500"/>
                    <a:pt x="295656" y="587629"/>
                  </a:cubicBezTo>
                  <a:cubicBezTo>
                    <a:pt x="262636" y="606552"/>
                    <a:pt x="225298" y="616077"/>
                    <a:pt x="183642" y="616077"/>
                  </a:cubicBezTo>
                  <a:cubicBezTo>
                    <a:pt x="130556" y="616077"/>
                    <a:pt x="86614" y="600964"/>
                    <a:pt x="51943" y="570865"/>
                  </a:cubicBezTo>
                  <a:cubicBezTo>
                    <a:pt x="17272" y="540766"/>
                    <a:pt x="0" y="497967"/>
                    <a:pt x="0" y="442595"/>
                  </a:cubicBezTo>
                  <a:cubicBezTo>
                    <a:pt x="0" y="370840"/>
                    <a:pt x="27940" y="318897"/>
                    <a:pt x="83566" y="286766"/>
                  </a:cubicBezTo>
                  <a:cubicBezTo>
                    <a:pt x="114173" y="269240"/>
                    <a:pt x="159131" y="256794"/>
                    <a:pt x="218440" y="249301"/>
                  </a:cubicBezTo>
                  <a:close/>
                  <a:moveTo>
                    <a:pt x="364236" y="313817"/>
                  </a:moveTo>
                  <a:cubicBezTo>
                    <a:pt x="354457" y="319913"/>
                    <a:pt x="344551" y="324739"/>
                    <a:pt x="334645" y="328549"/>
                  </a:cubicBezTo>
                  <a:cubicBezTo>
                    <a:pt x="324739" y="332359"/>
                    <a:pt x="311023" y="335788"/>
                    <a:pt x="293624" y="338963"/>
                  </a:cubicBezTo>
                  <a:lnTo>
                    <a:pt x="258826" y="345440"/>
                  </a:lnTo>
                  <a:cubicBezTo>
                    <a:pt x="226314" y="351155"/>
                    <a:pt x="202946" y="358140"/>
                    <a:pt x="188722" y="366268"/>
                  </a:cubicBezTo>
                  <a:cubicBezTo>
                    <a:pt x="164719" y="380238"/>
                    <a:pt x="152654" y="401828"/>
                    <a:pt x="152654" y="431038"/>
                  </a:cubicBezTo>
                  <a:cubicBezTo>
                    <a:pt x="152654" y="457073"/>
                    <a:pt x="160020" y="475996"/>
                    <a:pt x="174625" y="487553"/>
                  </a:cubicBezTo>
                  <a:cubicBezTo>
                    <a:pt x="189230" y="499110"/>
                    <a:pt x="207137" y="504952"/>
                    <a:pt x="228219" y="504952"/>
                  </a:cubicBezTo>
                  <a:cubicBezTo>
                    <a:pt x="261620" y="504952"/>
                    <a:pt x="292354" y="495300"/>
                    <a:pt x="320421" y="475996"/>
                  </a:cubicBezTo>
                  <a:cubicBezTo>
                    <a:pt x="348488" y="456692"/>
                    <a:pt x="363093" y="421513"/>
                    <a:pt x="364236" y="370459"/>
                  </a:cubicBezTo>
                  <a:close/>
                </a:path>
              </a:pathLst>
            </a:custGeom>
            <a:solidFill>
              <a:srgbClr val="1D1D1B"/>
            </a:solidFill>
          </p:spPr>
        </p:sp>
      </p:grpSp>
      <p:sp>
        <p:nvSpPr>
          <p:cNvPr id="50" name="Freeform 50"/>
          <p:cNvSpPr/>
          <p:nvPr/>
        </p:nvSpPr>
        <p:spPr>
          <a:xfrm>
            <a:off x="3767582" y="4223665"/>
            <a:ext cx="803656" cy="489001"/>
          </a:xfrm>
          <a:custGeom>
            <a:avLst/>
            <a:gdLst/>
            <a:ahLst/>
            <a:cxnLst/>
            <a:rect l="l" t="t" r="r" b="b"/>
            <a:pathLst>
              <a:path w="1205484" h="733501">
                <a:moveTo>
                  <a:pt x="0" y="0"/>
                </a:moveTo>
                <a:lnTo>
                  <a:pt x="1205484" y="0"/>
                </a:lnTo>
                <a:lnTo>
                  <a:pt x="1205484" y="733501"/>
                </a:lnTo>
                <a:lnTo>
                  <a:pt x="0" y="7335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1" name="Group 51"/>
          <p:cNvGrpSpPr>
            <a:grpSpLocks noChangeAspect="1"/>
          </p:cNvGrpSpPr>
          <p:nvPr/>
        </p:nvGrpSpPr>
        <p:grpSpPr>
          <a:xfrm>
            <a:off x="1834433" y="1568374"/>
            <a:ext cx="5846344" cy="30591"/>
            <a:chOff x="0" y="0"/>
            <a:chExt cx="7281469" cy="381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7281418" cy="38100"/>
            </a:xfrm>
            <a:custGeom>
              <a:avLst/>
              <a:gdLst/>
              <a:ahLst/>
              <a:cxnLst/>
              <a:rect l="l" t="t" r="r" b="b"/>
              <a:pathLst>
                <a:path w="7281418" h="38100">
                  <a:moveTo>
                    <a:pt x="0" y="0"/>
                  </a:moveTo>
                  <a:lnTo>
                    <a:pt x="7281418" y="0"/>
                  </a:lnTo>
                  <a:lnTo>
                    <a:pt x="728141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697948"/>
            </a:solidFill>
          </p:spPr>
        </p:sp>
      </p:grpSp>
      <p:sp>
        <p:nvSpPr>
          <p:cNvPr id="53" name="Freeform 53"/>
          <p:cNvSpPr/>
          <p:nvPr/>
        </p:nvSpPr>
        <p:spPr>
          <a:xfrm>
            <a:off x="3611042" y="3598164"/>
            <a:ext cx="1901990" cy="290430"/>
          </a:xfrm>
          <a:custGeom>
            <a:avLst/>
            <a:gdLst/>
            <a:ahLst/>
            <a:cxnLst/>
            <a:rect l="l" t="t" r="r" b="b"/>
            <a:pathLst>
              <a:path w="2852985" h="435645">
                <a:moveTo>
                  <a:pt x="0" y="0"/>
                </a:moveTo>
                <a:lnTo>
                  <a:pt x="2852985" y="0"/>
                </a:lnTo>
                <a:lnTo>
                  <a:pt x="2852985" y="435645"/>
                </a:lnTo>
                <a:lnTo>
                  <a:pt x="0" y="4356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54" name="Group 54"/>
          <p:cNvGrpSpPr>
            <a:grpSpLocks noChangeAspect="1"/>
          </p:cNvGrpSpPr>
          <p:nvPr/>
        </p:nvGrpSpPr>
        <p:grpSpPr>
          <a:xfrm>
            <a:off x="-31750" y="4829232"/>
            <a:ext cx="12269565" cy="2060505"/>
            <a:chOff x="0" y="0"/>
            <a:chExt cx="24539130" cy="4121010"/>
          </a:xfrm>
        </p:grpSpPr>
        <p:sp>
          <p:nvSpPr>
            <p:cNvPr id="55" name="Freeform 55"/>
            <p:cNvSpPr/>
            <p:nvPr/>
          </p:nvSpPr>
          <p:spPr>
            <a:xfrm>
              <a:off x="12251310" y="63500"/>
              <a:ext cx="4077715" cy="1503426"/>
            </a:xfrm>
            <a:custGeom>
              <a:avLst/>
              <a:gdLst/>
              <a:ahLst/>
              <a:cxnLst/>
              <a:rect l="l" t="t" r="r" b="b"/>
              <a:pathLst>
                <a:path w="4077715" h="1503426">
                  <a:moveTo>
                    <a:pt x="2296540" y="0"/>
                  </a:moveTo>
                  <a:cubicBezTo>
                    <a:pt x="2140965" y="1397"/>
                    <a:pt x="1959354" y="57658"/>
                    <a:pt x="1768220" y="198120"/>
                  </a:cubicBezTo>
                  <a:cubicBezTo>
                    <a:pt x="1608455" y="90551"/>
                    <a:pt x="1451990" y="46482"/>
                    <a:pt x="1306830" y="46482"/>
                  </a:cubicBezTo>
                  <a:cubicBezTo>
                    <a:pt x="805815" y="46482"/>
                    <a:pt x="439420" y="570992"/>
                    <a:pt x="537210" y="816229"/>
                  </a:cubicBezTo>
                  <a:cubicBezTo>
                    <a:pt x="0" y="934212"/>
                    <a:pt x="249936" y="1386586"/>
                    <a:pt x="249936" y="1386586"/>
                  </a:cubicBezTo>
                  <a:cubicBezTo>
                    <a:pt x="249936" y="1386586"/>
                    <a:pt x="1022858" y="1503426"/>
                    <a:pt x="1992121" y="1503426"/>
                  </a:cubicBezTo>
                  <a:cubicBezTo>
                    <a:pt x="2562733" y="1503426"/>
                    <a:pt x="3201288" y="1462913"/>
                    <a:pt x="3790314" y="1334262"/>
                  </a:cubicBezTo>
                  <a:cubicBezTo>
                    <a:pt x="4077715" y="936625"/>
                    <a:pt x="3631945" y="274447"/>
                    <a:pt x="3125976" y="274447"/>
                  </a:cubicBezTo>
                  <a:cubicBezTo>
                    <a:pt x="3014724" y="274447"/>
                    <a:pt x="2900678" y="306451"/>
                    <a:pt x="2790823" y="380238"/>
                  </a:cubicBezTo>
                  <a:cubicBezTo>
                    <a:pt x="2790060" y="191516"/>
                    <a:pt x="2594482" y="2540"/>
                    <a:pt x="2308096" y="0"/>
                  </a:cubicBez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56" name="Freeform 56"/>
            <p:cNvSpPr/>
            <p:nvPr/>
          </p:nvSpPr>
          <p:spPr>
            <a:xfrm>
              <a:off x="63500" y="1812163"/>
              <a:ext cx="6927850" cy="2243201"/>
            </a:xfrm>
            <a:custGeom>
              <a:avLst/>
              <a:gdLst/>
              <a:ahLst/>
              <a:cxnLst/>
              <a:rect l="l" t="t" r="r" b="b"/>
              <a:pathLst>
                <a:path w="6927850" h="2243201">
                  <a:moveTo>
                    <a:pt x="141224" y="127"/>
                  </a:moveTo>
                  <a:cubicBezTo>
                    <a:pt x="55499" y="127"/>
                    <a:pt x="508" y="30988"/>
                    <a:pt x="0" y="31242"/>
                  </a:cubicBezTo>
                  <a:lnTo>
                    <a:pt x="0" y="31242"/>
                  </a:lnTo>
                  <a:lnTo>
                    <a:pt x="0" y="964565"/>
                  </a:lnTo>
                  <a:lnTo>
                    <a:pt x="2355723" y="2243201"/>
                  </a:lnTo>
                  <a:cubicBezTo>
                    <a:pt x="2355723" y="2243201"/>
                    <a:pt x="6874764" y="2215261"/>
                    <a:pt x="6905371" y="1873631"/>
                  </a:cubicBezTo>
                  <a:cubicBezTo>
                    <a:pt x="6927850" y="1621790"/>
                    <a:pt x="6762242" y="1173099"/>
                    <a:pt x="6370574" y="1173099"/>
                  </a:cubicBezTo>
                  <a:cubicBezTo>
                    <a:pt x="6230747" y="1173099"/>
                    <a:pt x="6062091" y="1230249"/>
                    <a:pt x="5862955" y="1374013"/>
                  </a:cubicBezTo>
                  <a:cubicBezTo>
                    <a:pt x="5808980" y="955040"/>
                    <a:pt x="5410327" y="747141"/>
                    <a:pt x="5009261" y="747141"/>
                  </a:cubicBezTo>
                  <a:cubicBezTo>
                    <a:pt x="4606036" y="747141"/>
                    <a:pt x="4200398" y="957199"/>
                    <a:pt x="4140327" y="1374013"/>
                  </a:cubicBezTo>
                  <a:cubicBezTo>
                    <a:pt x="4019169" y="1322197"/>
                    <a:pt x="3908425" y="1302639"/>
                    <a:pt x="3810381" y="1302639"/>
                  </a:cubicBezTo>
                  <a:cubicBezTo>
                    <a:pt x="3509518" y="1302639"/>
                    <a:pt x="3327908" y="1486916"/>
                    <a:pt x="3327908" y="1486916"/>
                  </a:cubicBezTo>
                  <a:cubicBezTo>
                    <a:pt x="3327908" y="1486916"/>
                    <a:pt x="3349244" y="1086866"/>
                    <a:pt x="2984627" y="1086866"/>
                  </a:cubicBezTo>
                  <a:cubicBezTo>
                    <a:pt x="2936875" y="1086866"/>
                    <a:pt x="2882646" y="1093724"/>
                    <a:pt x="2820797" y="1109218"/>
                  </a:cubicBezTo>
                  <a:cubicBezTo>
                    <a:pt x="3019425" y="618871"/>
                    <a:pt x="2709164" y="208534"/>
                    <a:pt x="2318639" y="208534"/>
                  </a:cubicBezTo>
                  <a:cubicBezTo>
                    <a:pt x="2251837" y="208534"/>
                    <a:pt x="2182749" y="220472"/>
                    <a:pt x="2113407" y="246126"/>
                  </a:cubicBezTo>
                  <a:cubicBezTo>
                    <a:pt x="2041144" y="107569"/>
                    <a:pt x="1954022" y="63881"/>
                    <a:pt x="1872869" y="63881"/>
                  </a:cubicBezTo>
                  <a:cubicBezTo>
                    <a:pt x="1734439" y="63881"/>
                    <a:pt x="1613408" y="191135"/>
                    <a:pt x="1613408" y="191135"/>
                  </a:cubicBezTo>
                  <a:cubicBezTo>
                    <a:pt x="1613408" y="191135"/>
                    <a:pt x="1475740" y="79883"/>
                    <a:pt x="1262634" y="79883"/>
                  </a:cubicBezTo>
                  <a:cubicBezTo>
                    <a:pt x="1094105" y="79883"/>
                    <a:pt x="878332" y="149352"/>
                    <a:pt x="646049" y="398272"/>
                  </a:cubicBezTo>
                  <a:cubicBezTo>
                    <a:pt x="461137" y="67056"/>
                    <a:pt x="267589" y="0"/>
                    <a:pt x="141224" y="0"/>
                  </a:cubicBez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57" name="Freeform 57"/>
            <p:cNvSpPr/>
            <p:nvPr/>
          </p:nvSpPr>
          <p:spPr>
            <a:xfrm>
              <a:off x="63500" y="702310"/>
              <a:ext cx="24384000" cy="3355213"/>
            </a:xfrm>
            <a:custGeom>
              <a:avLst/>
              <a:gdLst/>
              <a:ahLst/>
              <a:cxnLst/>
              <a:rect l="l" t="t" r="r" b="b"/>
              <a:pathLst>
                <a:path w="24384000" h="3355213">
                  <a:moveTo>
                    <a:pt x="15837281" y="0"/>
                  </a:moveTo>
                  <a:cubicBezTo>
                    <a:pt x="14167231" y="0"/>
                    <a:pt x="12395581" y="393319"/>
                    <a:pt x="10143110" y="1281176"/>
                  </a:cubicBezTo>
                  <a:cubicBezTo>
                    <a:pt x="9505316" y="1532763"/>
                    <a:pt x="8828660" y="1823720"/>
                    <a:pt x="8105141" y="2157095"/>
                  </a:cubicBezTo>
                  <a:cubicBezTo>
                    <a:pt x="6869304" y="2725928"/>
                    <a:pt x="5699126" y="2932049"/>
                    <a:pt x="4652138" y="2932049"/>
                  </a:cubicBezTo>
                  <a:cubicBezTo>
                    <a:pt x="1900174" y="2932176"/>
                    <a:pt x="0" y="1508379"/>
                    <a:pt x="0" y="1508379"/>
                  </a:cubicBezTo>
                  <a:lnTo>
                    <a:pt x="0" y="3355213"/>
                  </a:lnTo>
                  <a:lnTo>
                    <a:pt x="24384000" y="3355213"/>
                  </a:lnTo>
                  <a:lnTo>
                    <a:pt x="24384000" y="3049778"/>
                  </a:lnTo>
                  <a:lnTo>
                    <a:pt x="24384000" y="3049778"/>
                  </a:lnTo>
                  <a:cubicBezTo>
                    <a:pt x="24025988" y="2751709"/>
                    <a:pt x="23527893" y="2388997"/>
                    <a:pt x="22864699" y="2010410"/>
                  </a:cubicBezTo>
                  <a:cubicBezTo>
                    <a:pt x="22710902" y="1922399"/>
                    <a:pt x="22548596" y="1833626"/>
                    <a:pt x="22376764" y="1744853"/>
                  </a:cubicBezTo>
                  <a:cubicBezTo>
                    <a:pt x="22125939" y="1615059"/>
                    <a:pt x="21855429" y="1484630"/>
                    <a:pt x="21564473" y="1356106"/>
                  </a:cubicBezTo>
                  <a:cubicBezTo>
                    <a:pt x="21308695" y="1242822"/>
                    <a:pt x="21037296" y="1130681"/>
                    <a:pt x="20749133" y="1020953"/>
                  </a:cubicBezTo>
                  <a:cubicBezTo>
                    <a:pt x="20420966" y="895604"/>
                    <a:pt x="20071080" y="773811"/>
                    <a:pt x="19698844" y="656717"/>
                  </a:cubicBezTo>
                  <a:cubicBezTo>
                    <a:pt x="18355819" y="234442"/>
                    <a:pt x="17126840" y="0"/>
                    <a:pt x="15837408" y="0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  <p:sp>
          <p:nvSpPr>
            <p:cNvPr id="58" name="Freeform 58"/>
            <p:cNvSpPr/>
            <p:nvPr/>
          </p:nvSpPr>
          <p:spPr>
            <a:xfrm>
              <a:off x="15959455" y="1723263"/>
              <a:ext cx="6968617" cy="2334260"/>
            </a:xfrm>
            <a:custGeom>
              <a:avLst/>
              <a:gdLst/>
              <a:ahLst/>
              <a:cxnLst/>
              <a:rect l="l" t="t" r="r" b="b"/>
              <a:pathLst>
                <a:path w="6968617" h="2334260">
                  <a:moveTo>
                    <a:pt x="4853051" y="127"/>
                  </a:moveTo>
                  <a:cubicBezTo>
                    <a:pt x="4712716" y="191516"/>
                    <a:pt x="4541774" y="398526"/>
                    <a:pt x="4333875" y="620268"/>
                  </a:cubicBezTo>
                  <a:cubicBezTo>
                    <a:pt x="3671570" y="1326642"/>
                    <a:pt x="1888490" y="1925447"/>
                    <a:pt x="0" y="2334260"/>
                  </a:cubicBezTo>
                  <a:lnTo>
                    <a:pt x="5918834" y="2334260"/>
                  </a:lnTo>
                  <a:cubicBezTo>
                    <a:pt x="6400419" y="1759585"/>
                    <a:pt x="6763639" y="1273937"/>
                    <a:pt x="6968617" y="989584"/>
                  </a:cubicBezTo>
                  <a:lnTo>
                    <a:pt x="6968617" y="989584"/>
                  </a:lnTo>
                  <a:lnTo>
                    <a:pt x="6968617" y="989457"/>
                  </a:lnTo>
                  <a:lnTo>
                    <a:pt x="6968617" y="989457"/>
                  </a:lnTo>
                  <a:cubicBezTo>
                    <a:pt x="6814820" y="901446"/>
                    <a:pt x="6652514" y="812673"/>
                    <a:pt x="6480809" y="723900"/>
                  </a:cubicBezTo>
                  <a:cubicBezTo>
                    <a:pt x="6229984" y="594106"/>
                    <a:pt x="5959474" y="463677"/>
                    <a:pt x="5668518" y="335153"/>
                  </a:cubicBezTo>
                  <a:cubicBezTo>
                    <a:pt x="5412740" y="221869"/>
                    <a:pt x="5141341" y="109728"/>
                    <a:pt x="4853178" y="0"/>
                  </a:cubicBezTo>
                  <a:close/>
                </a:path>
              </a:pathLst>
            </a:custGeom>
            <a:solidFill>
              <a:srgbClr val="597442"/>
            </a:solidFill>
          </p:spPr>
        </p:sp>
        <p:sp>
          <p:nvSpPr>
            <p:cNvPr id="59" name="Freeform 59"/>
            <p:cNvSpPr/>
            <p:nvPr/>
          </p:nvSpPr>
          <p:spPr>
            <a:xfrm>
              <a:off x="63500" y="2936621"/>
              <a:ext cx="1764538" cy="1120902"/>
            </a:xfrm>
            <a:custGeom>
              <a:avLst/>
              <a:gdLst/>
              <a:ahLst/>
              <a:cxnLst/>
              <a:rect l="l" t="t" r="r" b="b"/>
              <a:pathLst>
                <a:path w="1764538" h="1120902">
                  <a:moveTo>
                    <a:pt x="0" y="0"/>
                  </a:moveTo>
                  <a:lnTo>
                    <a:pt x="0" y="1120902"/>
                  </a:lnTo>
                  <a:lnTo>
                    <a:pt x="1764538" y="1120902"/>
                  </a:lnTo>
                  <a:lnTo>
                    <a:pt x="1764538" y="1120902"/>
                  </a:lnTo>
                  <a:lnTo>
                    <a:pt x="1764538" y="1120902"/>
                  </a:lnTo>
                  <a:cubicBezTo>
                    <a:pt x="1712849" y="1085977"/>
                    <a:pt x="1660525" y="1050798"/>
                    <a:pt x="1607185" y="1015238"/>
                  </a:cubicBezTo>
                  <a:cubicBezTo>
                    <a:pt x="655828" y="37973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97442"/>
            </a:solidFill>
          </p:spPr>
        </p:sp>
        <p:sp>
          <p:nvSpPr>
            <p:cNvPr id="60" name="Freeform 60"/>
            <p:cNvSpPr/>
            <p:nvPr/>
          </p:nvSpPr>
          <p:spPr>
            <a:xfrm>
              <a:off x="19949286" y="2362708"/>
              <a:ext cx="2490851" cy="1694815"/>
            </a:xfrm>
            <a:custGeom>
              <a:avLst/>
              <a:gdLst/>
              <a:ahLst/>
              <a:cxnLst/>
              <a:rect l="l" t="t" r="r" b="b"/>
              <a:pathLst>
                <a:path w="2490851" h="1694815">
                  <a:moveTo>
                    <a:pt x="2324736" y="0"/>
                  </a:moveTo>
                  <a:cubicBezTo>
                    <a:pt x="1806322" y="676275"/>
                    <a:pt x="1149225" y="1283716"/>
                    <a:pt x="403479" y="1563370"/>
                  </a:cubicBezTo>
                  <a:cubicBezTo>
                    <a:pt x="270638" y="1613154"/>
                    <a:pt x="135891" y="1655953"/>
                    <a:pt x="0" y="1694815"/>
                  </a:cubicBezTo>
                  <a:lnTo>
                    <a:pt x="1153414" y="1694815"/>
                  </a:lnTo>
                  <a:cubicBezTo>
                    <a:pt x="1665985" y="1230122"/>
                    <a:pt x="2126487" y="696849"/>
                    <a:pt x="2490851" y="84582"/>
                  </a:cubicBezTo>
                  <a:lnTo>
                    <a:pt x="2490851" y="84582"/>
                  </a:lnTo>
                  <a:lnTo>
                    <a:pt x="2490851" y="84455"/>
                  </a:lnTo>
                  <a:lnTo>
                    <a:pt x="2490851" y="84455"/>
                  </a:lnTo>
                  <a:cubicBezTo>
                    <a:pt x="2436495" y="56388"/>
                    <a:pt x="2381250" y="28067"/>
                    <a:pt x="2324736" y="0"/>
                  </a:cubicBezTo>
                  <a:close/>
                </a:path>
              </a:pathLst>
            </a:custGeom>
            <a:solidFill>
              <a:srgbClr val="4C663B"/>
            </a:solidFill>
          </p:spPr>
        </p:sp>
        <p:sp>
          <p:nvSpPr>
            <p:cNvPr id="61" name="Freeform 61"/>
            <p:cNvSpPr/>
            <p:nvPr/>
          </p:nvSpPr>
          <p:spPr>
            <a:xfrm>
              <a:off x="10206608" y="702437"/>
              <a:ext cx="14240765" cy="3119755"/>
            </a:xfrm>
            <a:custGeom>
              <a:avLst/>
              <a:gdLst/>
              <a:ahLst/>
              <a:cxnLst/>
              <a:rect l="l" t="t" r="r" b="b"/>
              <a:pathLst>
                <a:path w="14240765" h="3119755">
                  <a:moveTo>
                    <a:pt x="5678805" y="0"/>
                  </a:moveTo>
                  <a:cubicBezTo>
                    <a:pt x="4013200" y="2413"/>
                    <a:pt x="2245488" y="395986"/>
                    <a:pt x="0" y="1281303"/>
                  </a:cubicBezTo>
                  <a:lnTo>
                    <a:pt x="0" y="1281303"/>
                  </a:lnTo>
                  <a:lnTo>
                    <a:pt x="0" y="1281303"/>
                  </a:lnTo>
                  <a:cubicBezTo>
                    <a:pt x="906653" y="1081659"/>
                    <a:pt x="1806194" y="846582"/>
                    <a:pt x="2721483" y="690753"/>
                  </a:cubicBezTo>
                  <a:cubicBezTo>
                    <a:pt x="3584956" y="543687"/>
                    <a:pt x="4459731" y="471551"/>
                    <a:pt x="5334509" y="471551"/>
                  </a:cubicBezTo>
                  <a:cubicBezTo>
                    <a:pt x="8473694" y="471551"/>
                    <a:pt x="11614531" y="1399667"/>
                    <a:pt x="14240765" y="3119755"/>
                  </a:cubicBezTo>
                  <a:lnTo>
                    <a:pt x="14240765" y="3119755"/>
                  </a:lnTo>
                  <a:lnTo>
                    <a:pt x="14240765" y="3049778"/>
                  </a:lnTo>
                  <a:lnTo>
                    <a:pt x="14240765" y="3049778"/>
                  </a:lnTo>
                  <a:cubicBezTo>
                    <a:pt x="13882753" y="2751709"/>
                    <a:pt x="13384657" y="2388997"/>
                    <a:pt x="12721464" y="2010537"/>
                  </a:cubicBezTo>
                  <a:cubicBezTo>
                    <a:pt x="12567667" y="1922399"/>
                    <a:pt x="12405361" y="1833753"/>
                    <a:pt x="12233529" y="1744980"/>
                  </a:cubicBezTo>
                  <a:cubicBezTo>
                    <a:pt x="11982704" y="1615186"/>
                    <a:pt x="11712194" y="1484757"/>
                    <a:pt x="11421238" y="1356106"/>
                  </a:cubicBezTo>
                  <a:cubicBezTo>
                    <a:pt x="11165460" y="1242822"/>
                    <a:pt x="10894061" y="1130681"/>
                    <a:pt x="10605898" y="1021080"/>
                  </a:cubicBezTo>
                  <a:cubicBezTo>
                    <a:pt x="10277731" y="895731"/>
                    <a:pt x="9927845" y="773811"/>
                    <a:pt x="9555609" y="656717"/>
                  </a:cubicBezTo>
                  <a:cubicBezTo>
                    <a:pt x="8217919" y="236220"/>
                    <a:pt x="6993511" y="1905"/>
                    <a:pt x="5709669" y="127"/>
                  </a:cubicBezTo>
                  <a:close/>
                </a:path>
              </a:pathLst>
            </a:custGeom>
            <a:solidFill>
              <a:srgbClr val="7E9444"/>
            </a:solid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61879" y="4367848"/>
            <a:ext cx="2957919" cy="866477"/>
            <a:chOff x="0" y="0"/>
            <a:chExt cx="5915838" cy="17329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15914" cy="1733042"/>
            </a:xfrm>
            <a:custGeom>
              <a:avLst/>
              <a:gdLst/>
              <a:ahLst/>
              <a:cxnLst/>
              <a:rect l="l" t="t" r="r" b="b"/>
              <a:pathLst>
                <a:path w="5915914" h="1733042">
                  <a:moveTo>
                    <a:pt x="302514" y="0"/>
                  </a:moveTo>
                  <a:cubicBezTo>
                    <a:pt x="135382" y="0"/>
                    <a:pt x="0" y="135382"/>
                    <a:pt x="0" y="302514"/>
                  </a:cubicBezTo>
                  <a:lnTo>
                    <a:pt x="0" y="1430528"/>
                  </a:lnTo>
                  <a:cubicBezTo>
                    <a:pt x="0" y="1597533"/>
                    <a:pt x="135382" y="1733042"/>
                    <a:pt x="302514" y="1733042"/>
                  </a:cubicBezTo>
                  <a:lnTo>
                    <a:pt x="5613400" y="1733042"/>
                  </a:lnTo>
                  <a:cubicBezTo>
                    <a:pt x="5780405" y="1733042"/>
                    <a:pt x="5915914" y="1597660"/>
                    <a:pt x="5915914" y="1430528"/>
                  </a:cubicBezTo>
                  <a:lnTo>
                    <a:pt x="5915914" y="302514"/>
                  </a:lnTo>
                  <a:cubicBezTo>
                    <a:pt x="5915787" y="135382"/>
                    <a:pt x="5780405" y="0"/>
                    <a:pt x="5613400" y="0"/>
                  </a:cubicBezTo>
                  <a:close/>
                </a:path>
              </a:pathLst>
            </a:custGeom>
            <a:solidFill>
              <a:srgbClr val="97AE5C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373180" y="5427656"/>
            <a:ext cx="1709401" cy="866477"/>
            <a:chOff x="0" y="0"/>
            <a:chExt cx="3418802" cy="17329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18840" cy="1733042"/>
            </a:xfrm>
            <a:custGeom>
              <a:avLst/>
              <a:gdLst/>
              <a:ahLst/>
              <a:cxnLst/>
              <a:rect l="l" t="t" r="r" b="b"/>
              <a:pathLst>
                <a:path w="3418840" h="1733042">
                  <a:moveTo>
                    <a:pt x="302514" y="0"/>
                  </a:moveTo>
                  <a:cubicBezTo>
                    <a:pt x="135382" y="0"/>
                    <a:pt x="0" y="135382"/>
                    <a:pt x="0" y="302514"/>
                  </a:cubicBezTo>
                  <a:lnTo>
                    <a:pt x="0" y="1430528"/>
                  </a:lnTo>
                  <a:cubicBezTo>
                    <a:pt x="0" y="1597533"/>
                    <a:pt x="135382" y="1733042"/>
                    <a:pt x="302514" y="1733042"/>
                  </a:cubicBezTo>
                  <a:lnTo>
                    <a:pt x="3116326" y="1733042"/>
                  </a:lnTo>
                  <a:cubicBezTo>
                    <a:pt x="3283331" y="1733042"/>
                    <a:pt x="3418840" y="1597660"/>
                    <a:pt x="3418840" y="1430528"/>
                  </a:cubicBezTo>
                  <a:lnTo>
                    <a:pt x="3418840" y="302514"/>
                  </a:lnTo>
                  <a:cubicBezTo>
                    <a:pt x="3418840" y="135382"/>
                    <a:pt x="3283331" y="0"/>
                    <a:pt x="3116326" y="0"/>
                  </a:cubicBezTo>
                  <a:close/>
                </a:path>
              </a:pathLst>
            </a:custGeom>
            <a:solidFill>
              <a:srgbClr val="97AE5C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207917" y="5773598"/>
            <a:ext cx="178187" cy="180905"/>
            <a:chOff x="0" y="0"/>
            <a:chExt cx="356375" cy="3618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6362" cy="361823"/>
            </a:xfrm>
            <a:custGeom>
              <a:avLst/>
              <a:gdLst/>
              <a:ahLst/>
              <a:cxnLst/>
              <a:rect l="l" t="t" r="r" b="b"/>
              <a:pathLst>
                <a:path w="356362" h="361823">
                  <a:moveTo>
                    <a:pt x="145161" y="361823"/>
                  </a:moveTo>
                  <a:lnTo>
                    <a:pt x="210820" y="361823"/>
                  </a:lnTo>
                  <a:lnTo>
                    <a:pt x="210820" y="213741"/>
                  </a:lnTo>
                  <a:lnTo>
                    <a:pt x="356362" y="213741"/>
                  </a:lnTo>
                  <a:lnTo>
                    <a:pt x="356362" y="148844"/>
                  </a:lnTo>
                  <a:lnTo>
                    <a:pt x="210820" y="148844"/>
                  </a:lnTo>
                  <a:lnTo>
                    <a:pt x="210820" y="0"/>
                  </a:lnTo>
                  <a:lnTo>
                    <a:pt x="145161" y="0"/>
                  </a:lnTo>
                  <a:lnTo>
                    <a:pt x="145161" y="148844"/>
                  </a:lnTo>
                  <a:lnTo>
                    <a:pt x="0" y="148844"/>
                  </a:lnTo>
                  <a:lnTo>
                    <a:pt x="0" y="213741"/>
                  </a:lnTo>
                  <a:lnTo>
                    <a:pt x="145161" y="213741"/>
                  </a:lnTo>
                  <a:close/>
                </a:path>
              </a:pathLst>
            </a:custGeom>
            <a:solidFill>
              <a:srgbClr val="3B5942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215023" y="4713790"/>
            <a:ext cx="178187" cy="180905"/>
            <a:chOff x="0" y="0"/>
            <a:chExt cx="356375" cy="3618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6362" cy="361823"/>
            </a:xfrm>
            <a:custGeom>
              <a:avLst/>
              <a:gdLst/>
              <a:ahLst/>
              <a:cxnLst/>
              <a:rect l="l" t="t" r="r" b="b"/>
              <a:pathLst>
                <a:path w="356362" h="361823">
                  <a:moveTo>
                    <a:pt x="145161" y="361823"/>
                  </a:moveTo>
                  <a:lnTo>
                    <a:pt x="210820" y="361823"/>
                  </a:lnTo>
                  <a:lnTo>
                    <a:pt x="210820" y="213741"/>
                  </a:lnTo>
                  <a:lnTo>
                    <a:pt x="356362" y="213741"/>
                  </a:lnTo>
                  <a:lnTo>
                    <a:pt x="356362" y="148844"/>
                  </a:lnTo>
                  <a:lnTo>
                    <a:pt x="210820" y="148844"/>
                  </a:lnTo>
                  <a:lnTo>
                    <a:pt x="210820" y="0"/>
                  </a:lnTo>
                  <a:lnTo>
                    <a:pt x="145161" y="0"/>
                  </a:lnTo>
                  <a:lnTo>
                    <a:pt x="145161" y="148844"/>
                  </a:lnTo>
                  <a:lnTo>
                    <a:pt x="0" y="148844"/>
                  </a:lnTo>
                  <a:lnTo>
                    <a:pt x="0" y="213741"/>
                  </a:lnTo>
                  <a:lnTo>
                    <a:pt x="145161" y="213741"/>
                  </a:lnTo>
                  <a:close/>
                </a:path>
              </a:pathLst>
            </a:custGeom>
            <a:solidFill>
              <a:srgbClr val="3B5942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4487291" y="4367848"/>
            <a:ext cx="1709401" cy="866477"/>
            <a:chOff x="0" y="0"/>
            <a:chExt cx="3418802" cy="173295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18840" cy="1733042"/>
            </a:xfrm>
            <a:custGeom>
              <a:avLst/>
              <a:gdLst/>
              <a:ahLst/>
              <a:cxnLst/>
              <a:rect l="l" t="t" r="r" b="b"/>
              <a:pathLst>
                <a:path w="3418840" h="1733042">
                  <a:moveTo>
                    <a:pt x="302514" y="0"/>
                  </a:moveTo>
                  <a:cubicBezTo>
                    <a:pt x="135382" y="0"/>
                    <a:pt x="0" y="135382"/>
                    <a:pt x="0" y="302514"/>
                  </a:cubicBezTo>
                  <a:lnTo>
                    <a:pt x="0" y="1430528"/>
                  </a:lnTo>
                  <a:cubicBezTo>
                    <a:pt x="0" y="1597533"/>
                    <a:pt x="135382" y="1733042"/>
                    <a:pt x="302514" y="1733042"/>
                  </a:cubicBezTo>
                  <a:lnTo>
                    <a:pt x="3116326" y="1733042"/>
                  </a:lnTo>
                  <a:cubicBezTo>
                    <a:pt x="3283331" y="1733042"/>
                    <a:pt x="3418840" y="1597660"/>
                    <a:pt x="3418840" y="1430528"/>
                  </a:cubicBezTo>
                  <a:lnTo>
                    <a:pt x="3418840" y="302514"/>
                  </a:lnTo>
                  <a:cubicBezTo>
                    <a:pt x="3418840" y="135382"/>
                    <a:pt x="3283331" y="0"/>
                    <a:pt x="3116326" y="0"/>
                  </a:cubicBezTo>
                  <a:close/>
                </a:path>
              </a:pathLst>
            </a:custGeom>
            <a:solidFill>
              <a:srgbClr val="97AE5C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79671" y="844030"/>
            <a:ext cx="5474824" cy="664705"/>
            <a:chOff x="0" y="0"/>
            <a:chExt cx="10949648" cy="13294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949687" cy="1329436"/>
            </a:xfrm>
            <a:custGeom>
              <a:avLst/>
              <a:gdLst/>
              <a:ahLst/>
              <a:cxnLst/>
              <a:rect l="l" t="t" r="r" b="b"/>
              <a:pathLst>
                <a:path w="10949687" h="1329436">
                  <a:moveTo>
                    <a:pt x="10284968" y="1329436"/>
                  </a:moveTo>
                  <a:lnTo>
                    <a:pt x="664718" y="1329436"/>
                  </a:lnTo>
                  <a:cubicBezTo>
                    <a:pt x="297561" y="1329436"/>
                    <a:pt x="0" y="1031748"/>
                    <a:pt x="0" y="664718"/>
                  </a:cubicBezTo>
                  <a:cubicBezTo>
                    <a:pt x="0" y="297688"/>
                    <a:pt x="297561" y="0"/>
                    <a:pt x="664718" y="0"/>
                  </a:cubicBezTo>
                  <a:lnTo>
                    <a:pt x="10284968" y="0"/>
                  </a:lnTo>
                  <a:cubicBezTo>
                    <a:pt x="10652125" y="0"/>
                    <a:pt x="10949687" y="297561"/>
                    <a:pt x="10949687" y="664718"/>
                  </a:cubicBezTo>
                  <a:cubicBezTo>
                    <a:pt x="10949687" y="1031875"/>
                    <a:pt x="10652126" y="1329436"/>
                    <a:pt x="10284968" y="1329436"/>
                  </a:cubicBezTo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6322023" y="4713790"/>
            <a:ext cx="178187" cy="180905"/>
            <a:chOff x="0" y="0"/>
            <a:chExt cx="356375" cy="3618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56362" cy="361823"/>
            </a:xfrm>
            <a:custGeom>
              <a:avLst/>
              <a:gdLst/>
              <a:ahLst/>
              <a:cxnLst/>
              <a:rect l="l" t="t" r="r" b="b"/>
              <a:pathLst>
                <a:path w="356362" h="361823">
                  <a:moveTo>
                    <a:pt x="145161" y="361823"/>
                  </a:moveTo>
                  <a:lnTo>
                    <a:pt x="210820" y="361823"/>
                  </a:lnTo>
                  <a:lnTo>
                    <a:pt x="210820" y="213741"/>
                  </a:lnTo>
                  <a:lnTo>
                    <a:pt x="356362" y="213741"/>
                  </a:lnTo>
                  <a:lnTo>
                    <a:pt x="356362" y="148844"/>
                  </a:lnTo>
                  <a:lnTo>
                    <a:pt x="210820" y="148844"/>
                  </a:lnTo>
                  <a:lnTo>
                    <a:pt x="210820" y="0"/>
                  </a:lnTo>
                  <a:lnTo>
                    <a:pt x="145161" y="0"/>
                  </a:lnTo>
                  <a:lnTo>
                    <a:pt x="145161" y="148844"/>
                  </a:lnTo>
                  <a:lnTo>
                    <a:pt x="0" y="148844"/>
                  </a:lnTo>
                  <a:lnTo>
                    <a:pt x="0" y="213741"/>
                  </a:lnTo>
                  <a:lnTo>
                    <a:pt x="145161" y="213741"/>
                  </a:lnTo>
                  <a:close/>
                </a:path>
              </a:pathLst>
            </a:custGeom>
            <a:solidFill>
              <a:srgbClr val="3B5942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4493806" y="5427656"/>
            <a:ext cx="3557613" cy="866477"/>
            <a:chOff x="0" y="0"/>
            <a:chExt cx="7115226" cy="173295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115302" cy="1733042"/>
            </a:xfrm>
            <a:custGeom>
              <a:avLst/>
              <a:gdLst/>
              <a:ahLst/>
              <a:cxnLst/>
              <a:rect l="l" t="t" r="r" b="b"/>
              <a:pathLst>
                <a:path w="7115302" h="1733042">
                  <a:moveTo>
                    <a:pt x="302514" y="0"/>
                  </a:moveTo>
                  <a:cubicBezTo>
                    <a:pt x="135382" y="0"/>
                    <a:pt x="0" y="135382"/>
                    <a:pt x="0" y="302514"/>
                  </a:cubicBezTo>
                  <a:lnTo>
                    <a:pt x="0" y="1430528"/>
                  </a:lnTo>
                  <a:cubicBezTo>
                    <a:pt x="0" y="1597533"/>
                    <a:pt x="135382" y="1733042"/>
                    <a:pt x="302514" y="1733042"/>
                  </a:cubicBezTo>
                  <a:lnTo>
                    <a:pt x="6812788" y="1733042"/>
                  </a:lnTo>
                  <a:cubicBezTo>
                    <a:pt x="6979920" y="1733042"/>
                    <a:pt x="7115302" y="1597660"/>
                    <a:pt x="7115302" y="1430528"/>
                  </a:cubicBezTo>
                  <a:lnTo>
                    <a:pt x="7115302" y="302514"/>
                  </a:lnTo>
                  <a:cubicBezTo>
                    <a:pt x="7115175" y="135382"/>
                    <a:pt x="6979793" y="0"/>
                    <a:pt x="6812788" y="0"/>
                  </a:cubicBezTo>
                  <a:close/>
                </a:path>
              </a:pathLst>
            </a:custGeom>
            <a:solidFill>
              <a:srgbClr val="97AE5C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6594291" y="4367848"/>
            <a:ext cx="1709401" cy="866477"/>
            <a:chOff x="0" y="0"/>
            <a:chExt cx="3418802" cy="173295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418840" cy="1733042"/>
            </a:xfrm>
            <a:custGeom>
              <a:avLst/>
              <a:gdLst/>
              <a:ahLst/>
              <a:cxnLst/>
              <a:rect l="l" t="t" r="r" b="b"/>
              <a:pathLst>
                <a:path w="3418840" h="1733042">
                  <a:moveTo>
                    <a:pt x="302514" y="0"/>
                  </a:moveTo>
                  <a:cubicBezTo>
                    <a:pt x="135382" y="0"/>
                    <a:pt x="0" y="135382"/>
                    <a:pt x="0" y="302514"/>
                  </a:cubicBezTo>
                  <a:lnTo>
                    <a:pt x="0" y="1430528"/>
                  </a:lnTo>
                  <a:cubicBezTo>
                    <a:pt x="0" y="1597533"/>
                    <a:pt x="135382" y="1733042"/>
                    <a:pt x="302514" y="1733042"/>
                  </a:cubicBezTo>
                  <a:lnTo>
                    <a:pt x="3116326" y="1733042"/>
                  </a:lnTo>
                  <a:cubicBezTo>
                    <a:pt x="3283331" y="1733042"/>
                    <a:pt x="3418840" y="1597660"/>
                    <a:pt x="3418840" y="1430528"/>
                  </a:cubicBezTo>
                  <a:lnTo>
                    <a:pt x="3418840" y="302514"/>
                  </a:lnTo>
                  <a:cubicBezTo>
                    <a:pt x="3418840" y="135382"/>
                    <a:pt x="3283331" y="0"/>
                    <a:pt x="3116326" y="0"/>
                  </a:cubicBezTo>
                  <a:close/>
                </a:path>
              </a:pathLst>
            </a:custGeom>
            <a:solidFill>
              <a:srgbClr val="97AE5C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8182198" y="5773598"/>
            <a:ext cx="178187" cy="180905"/>
            <a:chOff x="0" y="0"/>
            <a:chExt cx="356375" cy="36181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56362" cy="361823"/>
            </a:xfrm>
            <a:custGeom>
              <a:avLst/>
              <a:gdLst/>
              <a:ahLst/>
              <a:cxnLst/>
              <a:rect l="l" t="t" r="r" b="b"/>
              <a:pathLst>
                <a:path w="356362" h="361823">
                  <a:moveTo>
                    <a:pt x="145161" y="361823"/>
                  </a:moveTo>
                  <a:lnTo>
                    <a:pt x="210820" y="361823"/>
                  </a:lnTo>
                  <a:lnTo>
                    <a:pt x="210820" y="213741"/>
                  </a:lnTo>
                  <a:lnTo>
                    <a:pt x="356362" y="213741"/>
                  </a:lnTo>
                  <a:lnTo>
                    <a:pt x="356362" y="148844"/>
                  </a:lnTo>
                  <a:lnTo>
                    <a:pt x="210820" y="148844"/>
                  </a:lnTo>
                  <a:lnTo>
                    <a:pt x="210820" y="0"/>
                  </a:lnTo>
                  <a:lnTo>
                    <a:pt x="145161" y="0"/>
                  </a:lnTo>
                  <a:lnTo>
                    <a:pt x="145161" y="148844"/>
                  </a:lnTo>
                  <a:lnTo>
                    <a:pt x="0" y="148844"/>
                  </a:lnTo>
                  <a:lnTo>
                    <a:pt x="0" y="213741"/>
                  </a:lnTo>
                  <a:lnTo>
                    <a:pt x="145161" y="213741"/>
                  </a:lnTo>
                  <a:close/>
                </a:path>
              </a:pathLst>
            </a:custGeom>
            <a:solidFill>
              <a:srgbClr val="3B5942"/>
            </a:solid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8403787" y="4713790"/>
            <a:ext cx="178187" cy="180905"/>
            <a:chOff x="0" y="0"/>
            <a:chExt cx="356375" cy="36181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56362" cy="361823"/>
            </a:xfrm>
            <a:custGeom>
              <a:avLst/>
              <a:gdLst/>
              <a:ahLst/>
              <a:cxnLst/>
              <a:rect l="l" t="t" r="r" b="b"/>
              <a:pathLst>
                <a:path w="356362" h="361823">
                  <a:moveTo>
                    <a:pt x="145161" y="361823"/>
                  </a:moveTo>
                  <a:lnTo>
                    <a:pt x="210820" y="361823"/>
                  </a:lnTo>
                  <a:lnTo>
                    <a:pt x="210820" y="213741"/>
                  </a:lnTo>
                  <a:lnTo>
                    <a:pt x="356362" y="213741"/>
                  </a:lnTo>
                  <a:lnTo>
                    <a:pt x="356362" y="148844"/>
                  </a:lnTo>
                  <a:lnTo>
                    <a:pt x="210820" y="148844"/>
                  </a:lnTo>
                  <a:lnTo>
                    <a:pt x="210820" y="0"/>
                  </a:lnTo>
                  <a:lnTo>
                    <a:pt x="145161" y="0"/>
                  </a:lnTo>
                  <a:lnTo>
                    <a:pt x="145161" y="148844"/>
                  </a:lnTo>
                  <a:lnTo>
                    <a:pt x="0" y="148844"/>
                  </a:lnTo>
                  <a:lnTo>
                    <a:pt x="0" y="213741"/>
                  </a:lnTo>
                  <a:lnTo>
                    <a:pt x="145161" y="213741"/>
                  </a:lnTo>
                  <a:close/>
                </a:path>
              </a:pathLst>
            </a:custGeom>
            <a:solidFill>
              <a:srgbClr val="3B5942"/>
            </a:solid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8454461" y="5427656"/>
            <a:ext cx="1994611" cy="866477"/>
            <a:chOff x="0" y="0"/>
            <a:chExt cx="3989222" cy="173295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989197" cy="1733042"/>
            </a:xfrm>
            <a:custGeom>
              <a:avLst/>
              <a:gdLst/>
              <a:ahLst/>
              <a:cxnLst/>
              <a:rect l="l" t="t" r="r" b="b"/>
              <a:pathLst>
                <a:path w="3989197" h="1733042">
                  <a:moveTo>
                    <a:pt x="302514" y="0"/>
                  </a:moveTo>
                  <a:cubicBezTo>
                    <a:pt x="135382" y="0"/>
                    <a:pt x="0" y="135382"/>
                    <a:pt x="0" y="302514"/>
                  </a:cubicBezTo>
                  <a:lnTo>
                    <a:pt x="0" y="1430528"/>
                  </a:lnTo>
                  <a:cubicBezTo>
                    <a:pt x="0" y="1597533"/>
                    <a:pt x="135382" y="1733042"/>
                    <a:pt x="302514" y="1733042"/>
                  </a:cubicBezTo>
                  <a:lnTo>
                    <a:pt x="3686683" y="1733042"/>
                  </a:lnTo>
                  <a:cubicBezTo>
                    <a:pt x="3853688" y="1733042"/>
                    <a:pt x="3989197" y="1597660"/>
                    <a:pt x="3989197" y="1430528"/>
                  </a:cubicBezTo>
                  <a:lnTo>
                    <a:pt x="3989197" y="302514"/>
                  </a:lnTo>
                  <a:cubicBezTo>
                    <a:pt x="3989197" y="135382"/>
                    <a:pt x="3853815" y="0"/>
                    <a:pt x="3686683" y="0"/>
                  </a:cubicBezTo>
                  <a:close/>
                </a:path>
              </a:pathLst>
            </a:custGeom>
            <a:solidFill>
              <a:srgbClr val="97AE5C"/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8674576" y="4367848"/>
            <a:ext cx="2374893" cy="866477"/>
            <a:chOff x="0" y="0"/>
            <a:chExt cx="4749787" cy="173295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749800" cy="1733042"/>
            </a:xfrm>
            <a:custGeom>
              <a:avLst/>
              <a:gdLst/>
              <a:ahLst/>
              <a:cxnLst/>
              <a:rect l="l" t="t" r="r" b="b"/>
              <a:pathLst>
                <a:path w="4749800" h="1733042">
                  <a:moveTo>
                    <a:pt x="302514" y="0"/>
                  </a:moveTo>
                  <a:cubicBezTo>
                    <a:pt x="135382" y="0"/>
                    <a:pt x="0" y="135382"/>
                    <a:pt x="0" y="302514"/>
                  </a:cubicBezTo>
                  <a:lnTo>
                    <a:pt x="0" y="1430528"/>
                  </a:lnTo>
                  <a:cubicBezTo>
                    <a:pt x="0" y="1597533"/>
                    <a:pt x="135382" y="1733042"/>
                    <a:pt x="302514" y="1733042"/>
                  </a:cubicBezTo>
                  <a:lnTo>
                    <a:pt x="4447286" y="1733042"/>
                  </a:lnTo>
                  <a:cubicBezTo>
                    <a:pt x="4614291" y="1733042"/>
                    <a:pt x="4749800" y="1597660"/>
                    <a:pt x="4749800" y="1430528"/>
                  </a:cubicBezTo>
                  <a:lnTo>
                    <a:pt x="4749800" y="302514"/>
                  </a:lnTo>
                  <a:cubicBezTo>
                    <a:pt x="4749800" y="135382"/>
                    <a:pt x="4614418" y="0"/>
                    <a:pt x="4447286" y="0"/>
                  </a:cubicBezTo>
                  <a:close/>
                </a:path>
              </a:pathLst>
            </a:custGeom>
            <a:solidFill>
              <a:srgbClr val="97AE5C"/>
            </a:solidFill>
          </p:spPr>
        </p:sp>
      </p:grpSp>
      <p:sp>
        <p:nvSpPr>
          <p:cNvPr id="28" name="TextBox 28"/>
          <p:cNvSpPr txBox="1"/>
          <p:nvPr/>
        </p:nvSpPr>
        <p:spPr>
          <a:xfrm>
            <a:off x="1214279" y="962622"/>
            <a:ext cx="5196837" cy="348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0"/>
              </a:lnSpc>
            </a:pPr>
            <a:r>
              <a:rPr lang="en-US" sz="2093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¿Qué es la Agenda Rural de Catalunya?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78738" y="3812204"/>
            <a:ext cx="2472989" cy="300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7"/>
              </a:lnSpc>
            </a:pPr>
            <a:r>
              <a:rPr lang="en-US" sz="1812">
                <a:solidFill>
                  <a:srgbClr val="698348"/>
                </a:solidFill>
                <a:latin typeface="Open Sans"/>
                <a:ea typeface="Open Sans"/>
                <a:cs typeface="Open Sans"/>
                <a:sym typeface="Open Sans"/>
              </a:rPr>
              <a:t>Retos del mundo rural: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78738" y="1740529"/>
            <a:ext cx="9870732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20"/>
              </a:lnSpc>
            </a:pPr>
            <a:r>
              <a:rPr lang="en-US" sz="19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Espacio de </a:t>
            </a:r>
            <a:r>
              <a:rPr lang="en-US" sz="19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concertación</a:t>
            </a:r>
            <a:r>
              <a:rPr lang="en-US" sz="19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territorial </a:t>
            </a:r>
            <a:r>
              <a:rPr lang="en-US" sz="19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que se </a:t>
            </a:r>
            <a:r>
              <a:rPr lang="en-US" sz="19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organiza</a:t>
            </a:r>
            <a:r>
              <a:rPr lang="en-US" sz="19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19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una </a:t>
            </a:r>
            <a:r>
              <a:rPr lang="en-US" sz="1933" b="1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</a:t>
            </a:r>
            <a:r>
              <a:rPr lang="en-US" sz="19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obernanza</a:t>
            </a:r>
            <a:r>
              <a:rPr lang="en-US" sz="19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transformadora</a:t>
            </a:r>
            <a:r>
              <a:rPr lang="en-US" sz="19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para </a:t>
            </a:r>
            <a:r>
              <a:rPr lang="en-US" sz="19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dar</a:t>
            </a:r>
            <a:r>
              <a:rPr lang="en-US" sz="19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respuesta</a:t>
            </a:r>
            <a:r>
              <a:rPr lang="en-US" sz="19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19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sz="19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retos</a:t>
            </a:r>
            <a:r>
              <a:rPr lang="en-US" sz="19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las zonas rurales para </a:t>
            </a:r>
            <a:r>
              <a:rPr lang="en-US" sz="19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garantizar</a:t>
            </a:r>
            <a:r>
              <a:rPr lang="en-US" sz="19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sz="19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equidad</a:t>
            </a:r>
            <a:r>
              <a:rPr lang="en-US" sz="19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territorial.</a:t>
            </a:r>
          </a:p>
          <a:p>
            <a:pPr>
              <a:lnSpc>
                <a:spcPts val="2320"/>
              </a:lnSpc>
            </a:pPr>
            <a:endParaRPr lang="en-US" sz="19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320"/>
              </a:lnSpc>
            </a:pPr>
            <a:r>
              <a:rPr lang="en-US" sz="19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Tiene </a:t>
            </a:r>
            <a:r>
              <a:rPr lang="en-US" sz="19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como</a:t>
            </a:r>
            <a:r>
              <a:rPr lang="en-US" sz="19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base la </a:t>
            </a:r>
            <a:r>
              <a:rPr lang="en-US" sz="19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voz</a:t>
            </a:r>
            <a:r>
              <a:rPr lang="en-US" sz="19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la </a:t>
            </a:r>
            <a:r>
              <a:rPr lang="en-US" sz="19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ciudadanía</a:t>
            </a:r>
            <a:r>
              <a:rPr lang="en-US" sz="19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reﬂectida</a:t>
            </a:r>
            <a:r>
              <a:rPr lang="en-US" sz="19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19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sz="19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7 </a:t>
            </a:r>
            <a:r>
              <a:rPr lang="en-US" sz="19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retos</a:t>
            </a:r>
            <a:r>
              <a:rPr lang="en-US" sz="19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del </a:t>
            </a:r>
            <a:r>
              <a:rPr lang="en-US" sz="19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mundo</a:t>
            </a:r>
            <a:r>
              <a:rPr lang="en-US" sz="19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rural</a:t>
            </a:r>
            <a:r>
              <a:rPr lang="en-US" sz="19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y las </a:t>
            </a:r>
            <a:r>
              <a:rPr lang="en-US" sz="19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892 </a:t>
            </a:r>
            <a:r>
              <a:rPr lang="en-US" sz="19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acciones</a:t>
            </a:r>
            <a:r>
              <a:rPr lang="en-US" sz="19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que son el </a:t>
            </a:r>
            <a:r>
              <a:rPr lang="en-US" sz="19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resultado</a:t>
            </a:r>
            <a:r>
              <a:rPr lang="en-US" sz="19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un </a:t>
            </a:r>
            <a:r>
              <a:rPr lang="en-US" sz="19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amplio</a:t>
            </a:r>
            <a:r>
              <a:rPr lang="en-US" sz="19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proceso</a:t>
            </a:r>
            <a:r>
              <a:rPr lang="en-US" sz="19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1933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participación</a:t>
            </a:r>
            <a:r>
              <a:rPr lang="en-US" sz="19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68946" y="4504624"/>
            <a:ext cx="2528577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0"/>
              </a:lnSpc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Personas, bienestar y reto demográfico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449493" y="5568538"/>
            <a:ext cx="1556773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0"/>
              </a:lnSpc>
            </a:pPr>
            <a:r>
              <a:rPr lang="en-US" sz="2100" spc="42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Gestión</a:t>
            </a:r>
          </a:p>
          <a:p>
            <a:pPr algn="ctr">
              <a:lnSpc>
                <a:spcPts val="2320"/>
              </a:lnSpc>
            </a:pPr>
            <a:r>
              <a:rPr lang="en-US" sz="2100" spc="42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forestal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700413" y="4519996"/>
            <a:ext cx="129286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0"/>
              </a:lnSpc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Transición ecológica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746835" y="4519996"/>
            <a:ext cx="1404315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0"/>
              </a:lnSpc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Territorio </a:t>
            </a:r>
          </a:p>
          <a:p>
            <a:pPr algn="ctr">
              <a:lnSpc>
                <a:spcPts val="2210"/>
              </a:lnSpc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conectado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724908" y="5581706"/>
            <a:ext cx="30954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0"/>
              </a:lnSpc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Innovación, dinamización social y económica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674576" y="5727756"/>
            <a:ext cx="1577772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10"/>
              </a:lnSpc>
            </a:pPr>
            <a:r>
              <a:rPr lang="en-US" sz="2000" spc="4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Gobernanza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886774" y="4513646"/>
            <a:ext cx="193562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0"/>
              </a:lnSpc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Sistema agroalimentario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79678" y="696882"/>
            <a:ext cx="6598393" cy="1200154"/>
            <a:chOff x="0" y="0"/>
            <a:chExt cx="7309040" cy="13294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09104" cy="1329436"/>
            </a:xfrm>
            <a:custGeom>
              <a:avLst/>
              <a:gdLst/>
              <a:ahLst/>
              <a:cxnLst/>
              <a:rect l="l" t="t" r="r" b="b"/>
              <a:pathLst>
                <a:path w="7309104" h="1329436">
                  <a:moveTo>
                    <a:pt x="6644386" y="1329436"/>
                  </a:moveTo>
                  <a:lnTo>
                    <a:pt x="664718" y="1329436"/>
                  </a:lnTo>
                  <a:cubicBezTo>
                    <a:pt x="297561" y="1329436"/>
                    <a:pt x="0" y="1031748"/>
                    <a:pt x="0" y="664718"/>
                  </a:cubicBezTo>
                  <a:cubicBezTo>
                    <a:pt x="0" y="297688"/>
                    <a:pt x="297561" y="0"/>
                    <a:pt x="664718" y="0"/>
                  </a:cubicBezTo>
                  <a:lnTo>
                    <a:pt x="6644386" y="0"/>
                  </a:lnTo>
                  <a:cubicBezTo>
                    <a:pt x="7011543" y="0"/>
                    <a:pt x="7309104" y="297561"/>
                    <a:pt x="7309104" y="664718"/>
                  </a:cubicBezTo>
                  <a:cubicBezTo>
                    <a:pt x="7309104" y="1031875"/>
                    <a:pt x="7011543" y="1329436"/>
                    <a:pt x="6644386" y="1329436"/>
                  </a:cubicBezTo>
                </a:path>
              </a:pathLst>
            </a:custGeom>
            <a:solidFill>
              <a:srgbClr val="425B42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578071" y="-31750"/>
            <a:ext cx="4645679" cy="2657418"/>
            <a:chOff x="0" y="0"/>
            <a:chExt cx="9291358" cy="5314836"/>
          </a:xfrm>
        </p:grpSpPr>
        <p:sp>
          <p:nvSpPr>
            <p:cNvPr id="5" name="Freeform 5"/>
            <p:cNvSpPr/>
            <p:nvPr/>
          </p:nvSpPr>
          <p:spPr>
            <a:xfrm>
              <a:off x="63500" y="63500"/>
              <a:ext cx="9164320" cy="5187823"/>
            </a:xfrm>
            <a:custGeom>
              <a:avLst/>
              <a:gdLst/>
              <a:ahLst/>
              <a:cxnLst/>
              <a:rect l="l" t="t" r="r" b="b"/>
              <a:pathLst>
                <a:path w="9164320" h="5187823">
                  <a:moveTo>
                    <a:pt x="0" y="0"/>
                  </a:moveTo>
                  <a:lnTo>
                    <a:pt x="9164320" y="5187823"/>
                  </a:lnTo>
                  <a:lnTo>
                    <a:pt x="9164320" y="0"/>
                  </a:lnTo>
                  <a:close/>
                </a:path>
              </a:pathLst>
            </a:custGeom>
            <a:solidFill>
              <a:srgbClr val="A0B15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7109460" y="4207383"/>
              <a:ext cx="486537" cy="486537"/>
            </a:xfrm>
            <a:custGeom>
              <a:avLst/>
              <a:gdLst/>
              <a:ahLst/>
              <a:cxnLst/>
              <a:rect l="l" t="t" r="r" b="b"/>
              <a:pathLst>
                <a:path w="486537" h="486537">
                  <a:moveTo>
                    <a:pt x="138811" y="486537"/>
                  </a:moveTo>
                  <a:lnTo>
                    <a:pt x="486537" y="138684"/>
                  </a:lnTo>
                  <a:lnTo>
                    <a:pt x="347853" y="0"/>
                  </a:lnTo>
                  <a:lnTo>
                    <a:pt x="0" y="347853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6554470" y="3375025"/>
              <a:ext cx="1041527" cy="1041273"/>
            </a:xfrm>
            <a:custGeom>
              <a:avLst/>
              <a:gdLst/>
              <a:ahLst/>
              <a:cxnLst/>
              <a:rect l="l" t="t" r="r" b="b"/>
              <a:pathLst>
                <a:path w="1041527" h="1041273">
                  <a:moveTo>
                    <a:pt x="138811" y="1041273"/>
                  </a:moveTo>
                  <a:lnTo>
                    <a:pt x="1041528" y="138684"/>
                  </a:lnTo>
                  <a:lnTo>
                    <a:pt x="902717" y="0"/>
                  </a:lnTo>
                  <a:lnTo>
                    <a:pt x="0" y="902589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5999861" y="2542413"/>
              <a:ext cx="1596136" cy="1596263"/>
            </a:xfrm>
            <a:custGeom>
              <a:avLst/>
              <a:gdLst/>
              <a:ahLst/>
              <a:cxnLst/>
              <a:rect l="l" t="t" r="r" b="b"/>
              <a:pathLst>
                <a:path w="1596136" h="1596263">
                  <a:moveTo>
                    <a:pt x="138684" y="1596263"/>
                  </a:moveTo>
                  <a:lnTo>
                    <a:pt x="1596136" y="138684"/>
                  </a:lnTo>
                  <a:lnTo>
                    <a:pt x="1457325" y="0"/>
                  </a:lnTo>
                  <a:lnTo>
                    <a:pt x="0" y="1457452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5461762" y="1970786"/>
              <a:ext cx="1873504" cy="1873377"/>
            </a:xfrm>
            <a:custGeom>
              <a:avLst/>
              <a:gdLst/>
              <a:ahLst/>
              <a:cxnLst/>
              <a:rect l="l" t="t" r="r" b="b"/>
              <a:pathLst>
                <a:path w="1873504" h="1873377">
                  <a:moveTo>
                    <a:pt x="138684" y="1873377"/>
                  </a:moveTo>
                  <a:lnTo>
                    <a:pt x="1873504" y="138684"/>
                  </a:lnTo>
                  <a:lnTo>
                    <a:pt x="1734820" y="0"/>
                  </a:lnTo>
                  <a:lnTo>
                    <a:pt x="0" y="1734693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5046091" y="1970786"/>
              <a:ext cx="1456691" cy="1456690"/>
            </a:xfrm>
            <a:custGeom>
              <a:avLst/>
              <a:gdLst/>
              <a:ahLst/>
              <a:cxnLst/>
              <a:rect l="l" t="t" r="r" b="b"/>
              <a:pathLst>
                <a:path w="1456691" h="1456690">
                  <a:moveTo>
                    <a:pt x="138684" y="1456690"/>
                  </a:moveTo>
                  <a:lnTo>
                    <a:pt x="1456690" y="138684"/>
                  </a:lnTo>
                  <a:lnTo>
                    <a:pt x="1317879" y="0"/>
                  </a:lnTo>
                  <a:lnTo>
                    <a:pt x="0" y="1317879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4352417" y="1970786"/>
              <a:ext cx="1317879" cy="1317752"/>
            </a:xfrm>
            <a:custGeom>
              <a:avLst/>
              <a:gdLst/>
              <a:ahLst/>
              <a:cxnLst/>
              <a:rect l="l" t="t" r="r" b="b"/>
              <a:pathLst>
                <a:path w="1317879" h="1317752">
                  <a:moveTo>
                    <a:pt x="138811" y="1317752"/>
                  </a:moveTo>
                  <a:lnTo>
                    <a:pt x="1317879" y="138684"/>
                  </a:lnTo>
                  <a:lnTo>
                    <a:pt x="1179068" y="0"/>
                  </a:lnTo>
                  <a:lnTo>
                    <a:pt x="0" y="1179068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3936619" y="1970786"/>
              <a:ext cx="901192" cy="901065"/>
            </a:xfrm>
            <a:custGeom>
              <a:avLst/>
              <a:gdLst/>
              <a:ahLst/>
              <a:cxnLst/>
              <a:rect l="l" t="t" r="r" b="b"/>
              <a:pathLst>
                <a:path w="901192" h="901065">
                  <a:moveTo>
                    <a:pt x="138811" y="901065"/>
                  </a:moveTo>
                  <a:lnTo>
                    <a:pt x="901192" y="138684"/>
                  </a:lnTo>
                  <a:lnTo>
                    <a:pt x="762381" y="0"/>
                  </a:lnTo>
                  <a:lnTo>
                    <a:pt x="0" y="762381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3382010" y="1970786"/>
              <a:ext cx="623189" cy="623189"/>
            </a:xfrm>
            <a:custGeom>
              <a:avLst/>
              <a:gdLst/>
              <a:ahLst/>
              <a:cxnLst/>
              <a:rect l="l" t="t" r="r" b="b"/>
              <a:pathLst>
                <a:path w="623189" h="623189">
                  <a:moveTo>
                    <a:pt x="138811" y="623189"/>
                  </a:moveTo>
                  <a:lnTo>
                    <a:pt x="623189" y="138684"/>
                  </a:lnTo>
                  <a:lnTo>
                    <a:pt x="484378" y="0"/>
                  </a:lnTo>
                  <a:lnTo>
                    <a:pt x="0" y="484505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2828671" y="1970913"/>
              <a:ext cx="344170" cy="344043"/>
            </a:xfrm>
            <a:custGeom>
              <a:avLst/>
              <a:gdLst/>
              <a:ahLst/>
              <a:cxnLst/>
              <a:rect l="l" t="t" r="r" b="b"/>
              <a:pathLst>
                <a:path w="344170" h="344043">
                  <a:moveTo>
                    <a:pt x="138684" y="344043"/>
                  </a:moveTo>
                  <a:lnTo>
                    <a:pt x="344170" y="138684"/>
                  </a:lnTo>
                  <a:lnTo>
                    <a:pt x="205359" y="0"/>
                  </a:lnTo>
                  <a:lnTo>
                    <a:pt x="0" y="205359"/>
                  </a:lnTo>
                  <a:close/>
                </a:path>
              </a:pathLst>
            </a:custGeom>
            <a:solidFill>
              <a:srgbClr val="425B42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1214279" y="2099149"/>
            <a:ext cx="9726838" cy="3854259"/>
          </a:xfrm>
          <a:custGeom>
            <a:avLst/>
            <a:gdLst/>
            <a:ahLst/>
            <a:cxnLst/>
            <a:rect l="l" t="t" r="r" b="b"/>
            <a:pathLst>
              <a:path w="14590257" h="5781389">
                <a:moveTo>
                  <a:pt x="0" y="0"/>
                </a:moveTo>
                <a:lnTo>
                  <a:pt x="14590257" y="0"/>
                </a:lnTo>
                <a:lnTo>
                  <a:pt x="14590257" y="5781389"/>
                </a:lnTo>
                <a:lnTo>
                  <a:pt x="0" y="5781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14279" y="960152"/>
            <a:ext cx="7000102" cy="1053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2"/>
              </a:lnSpc>
            </a:pPr>
            <a:r>
              <a:rPr lang="en-US" sz="200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Agenda Rural de Catalunya:  una iniciativa con referencias europeas y estatales (pre2020)</a:t>
            </a:r>
          </a:p>
          <a:p>
            <a:pPr>
              <a:lnSpc>
                <a:spcPts val="2802"/>
              </a:lnSpc>
            </a:pPr>
            <a:endParaRPr lang="en-US" sz="2001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21393" y="741194"/>
            <a:ext cx="6111144" cy="1111530"/>
            <a:chOff x="0" y="0"/>
            <a:chExt cx="7309040" cy="13294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09104" cy="1329436"/>
            </a:xfrm>
            <a:custGeom>
              <a:avLst/>
              <a:gdLst/>
              <a:ahLst/>
              <a:cxnLst/>
              <a:rect l="l" t="t" r="r" b="b"/>
              <a:pathLst>
                <a:path w="7309104" h="1329436">
                  <a:moveTo>
                    <a:pt x="6644386" y="1329436"/>
                  </a:moveTo>
                  <a:lnTo>
                    <a:pt x="664718" y="1329436"/>
                  </a:lnTo>
                  <a:cubicBezTo>
                    <a:pt x="297561" y="1329436"/>
                    <a:pt x="0" y="1031748"/>
                    <a:pt x="0" y="664718"/>
                  </a:cubicBezTo>
                  <a:cubicBezTo>
                    <a:pt x="0" y="297688"/>
                    <a:pt x="297561" y="0"/>
                    <a:pt x="664718" y="0"/>
                  </a:cubicBezTo>
                  <a:lnTo>
                    <a:pt x="6644386" y="0"/>
                  </a:lnTo>
                  <a:cubicBezTo>
                    <a:pt x="7011543" y="0"/>
                    <a:pt x="7309104" y="297561"/>
                    <a:pt x="7309104" y="664718"/>
                  </a:cubicBezTo>
                  <a:cubicBezTo>
                    <a:pt x="7309104" y="1031875"/>
                    <a:pt x="7011543" y="1329436"/>
                    <a:pt x="6644386" y="1329436"/>
                  </a:cubicBezTo>
                </a:path>
              </a:pathLst>
            </a:custGeom>
            <a:solidFill>
              <a:srgbClr val="425B42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578071" y="-31750"/>
            <a:ext cx="4645679" cy="2657418"/>
            <a:chOff x="0" y="0"/>
            <a:chExt cx="9291358" cy="5314836"/>
          </a:xfrm>
        </p:grpSpPr>
        <p:sp>
          <p:nvSpPr>
            <p:cNvPr id="5" name="Freeform 5"/>
            <p:cNvSpPr/>
            <p:nvPr/>
          </p:nvSpPr>
          <p:spPr>
            <a:xfrm>
              <a:off x="63500" y="63500"/>
              <a:ext cx="9164320" cy="5187823"/>
            </a:xfrm>
            <a:custGeom>
              <a:avLst/>
              <a:gdLst/>
              <a:ahLst/>
              <a:cxnLst/>
              <a:rect l="l" t="t" r="r" b="b"/>
              <a:pathLst>
                <a:path w="9164320" h="5187823">
                  <a:moveTo>
                    <a:pt x="0" y="0"/>
                  </a:moveTo>
                  <a:lnTo>
                    <a:pt x="9164320" y="5187823"/>
                  </a:lnTo>
                  <a:lnTo>
                    <a:pt x="9164320" y="0"/>
                  </a:lnTo>
                  <a:close/>
                </a:path>
              </a:pathLst>
            </a:custGeom>
            <a:solidFill>
              <a:srgbClr val="A0B15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7109460" y="4207383"/>
              <a:ext cx="486537" cy="486537"/>
            </a:xfrm>
            <a:custGeom>
              <a:avLst/>
              <a:gdLst/>
              <a:ahLst/>
              <a:cxnLst/>
              <a:rect l="l" t="t" r="r" b="b"/>
              <a:pathLst>
                <a:path w="486537" h="486537">
                  <a:moveTo>
                    <a:pt x="138811" y="486537"/>
                  </a:moveTo>
                  <a:lnTo>
                    <a:pt x="486537" y="138684"/>
                  </a:lnTo>
                  <a:lnTo>
                    <a:pt x="347853" y="0"/>
                  </a:lnTo>
                  <a:lnTo>
                    <a:pt x="0" y="347853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6554470" y="3375025"/>
              <a:ext cx="1041527" cy="1041273"/>
            </a:xfrm>
            <a:custGeom>
              <a:avLst/>
              <a:gdLst/>
              <a:ahLst/>
              <a:cxnLst/>
              <a:rect l="l" t="t" r="r" b="b"/>
              <a:pathLst>
                <a:path w="1041527" h="1041273">
                  <a:moveTo>
                    <a:pt x="138811" y="1041273"/>
                  </a:moveTo>
                  <a:lnTo>
                    <a:pt x="1041528" y="138684"/>
                  </a:lnTo>
                  <a:lnTo>
                    <a:pt x="902717" y="0"/>
                  </a:lnTo>
                  <a:lnTo>
                    <a:pt x="0" y="902589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5999861" y="2542413"/>
              <a:ext cx="1596136" cy="1596263"/>
            </a:xfrm>
            <a:custGeom>
              <a:avLst/>
              <a:gdLst/>
              <a:ahLst/>
              <a:cxnLst/>
              <a:rect l="l" t="t" r="r" b="b"/>
              <a:pathLst>
                <a:path w="1596136" h="1596263">
                  <a:moveTo>
                    <a:pt x="138684" y="1596263"/>
                  </a:moveTo>
                  <a:lnTo>
                    <a:pt x="1596136" y="138684"/>
                  </a:lnTo>
                  <a:lnTo>
                    <a:pt x="1457325" y="0"/>
                  </a:lnTo>
                  <a:lnTo>
                    <a:pt x="0" y="1457452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5461762" y="1970786"/>
              <a:ext cx="1873504" cy="1873377"/>
            </a:xfrm>
            <a:custGeom>
              <a:avLst/>
              <a:gdLst/>
              <a:ahLst/>
              <a:cxnLst/>
              <a:rect l="l" t="t" r="r" b="b"/>
              <a:pathLst>
                <a:path w="1873504" h="1873377">
                  <a:moveTo>
                    <a:pt x="138684" y="1873377"/>
                  </a:moveTo>
                  <a:lnTo>
                    <a:pt x="1873504" y="138684"/>
                  </a:lnTo>
                  <a:lnTo>
                    <a:pt x="1734820" y="0"/>
                  </a:lnTo>
                  <a:lnTo>
                    <a:pt x="0" y="1734693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5046091" y="1970786"/>
              <a:ext cx="1456691" cy="1456690"/>
            </a:xfrm>
            <a:custGeom>
              <a:avLst/>
              <a:gdLst/>
              <a:ahLst/>
              <a:cxnLst/>
              <a:rect l="l" t="t" r="r" b="b"/>
              <a:pathLst>
                <a:path w="1456691" h="1456690">
                  <a:moveTo>
                    <a:pt x="138684" y="1456690"/>
                  </a:moveTo>
                  <a:lnTo>
                    <a:pt x="1456690" y="138684"/>
                  </a:lnTo>
                  <a:lnTo>
                    <a:pt x="1317879" y="0"/>
                  </a:lnTo>
                  <a:lnTo>
                    <a:pt x="0" y="1317879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4352417" y="1970786"/>
              <a:ext cx="1317879" cy="1317752"/>
            </a:xfrm>
            <a:custGeom>
              <a:avLst/>
              <a:gdLst/>
              <a:ahLst/>
              <a:cxnLst/>
              <a:rect l="l" t="t" r="r" b="b"/>
              <a:pathLst>
                <a:path w="1317879" h="1317752">
                  <a:moveTo>
                    <a:pt x="138811" y="1317752"/>
                  </a:moveTo>
                  <a:lnTo>
                    <a:pt x="1317879" y="138684"/>
                  </a:lnTo>
                  <a:lnTo>
                    <a:pt x="1179068" y="0"/>
                  </a:lnTo>
                  <a:lnTo>
                    <a:pt x="0" y="1179068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3936619" y="1970786"/>
              <a:ext cx="901192" cy="901065"/>
            </a:xfrm>
            <a:custGeom>
              <a:avLst/>
              <a:gdLst/>
              <a:ahLst/>
              <a:cxnLst/>
              <a:rect l="l" t="t" r="r" b="b"/>
              <a:pathLst>
                <a:path w="901192" h="901065">
                  <a:moveTo>
                    <a:pt x="138811" y="901065"/>
                  </a:moveTo>
                  <a:lnTo>
                    <a:pt x="901192" y="138684"/>
                  </a:lnTo>
                  <a:lnTo>
                    <a:pt x="762381" y="0"/>
                  </a:lnTo>
                  <a:lnTo>
                    <a:pt x="0" y="762381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3382010" y="1970786"/>
              <a:ext cx="623189" cy="623189"/>
            </a:xfrm>
            <a:custGeom>
              <a:avLst/>
              <a:gdLst/>
              <a:ahLst/>
              <a:cxnLst/>
              <a:rect l="l" t="t" r="r" b="b"/>
              <a:pathLst>
                <a:path w="623189" h="623189">
                  <a:moveTo>
                    <a:pt x="138811" y="623189"/>
                  </a:moveTo>
                  <a:lnTo>
                    <a:pt x="623189" y="138684"/>
                  </a:lnTo>
                  <a:lnTo>
                    <a:pt x="484378" y="0"/>
                  </a:lnTo>
                  <a:lnTo>
                    <a:pt x="0" y="484505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2828671" y="1970913"/>
              <a:ext cx="344170" cy="344043"/>
            </a:xfrm>
            <a:custGeom>
              <a:avLst/>
              <a:gdLst/>
              <a:ahLst/>
              <a:cxnLst/>
              <a:rect l="l" t="t" r="r" b="b"/>
              <a:pathLst>
                <a:path w="344170" h="344043">
                  <a:moveTo>
                    <a:pt x="138684" y="344043"/>
                  </a:moveTo>
                  <a:lnTo>
                    <a:pt x="344170" y="138684"/>
                  </a:lnTo>
                  <a:lnTo>
                    <a:pt x="205359" y="0"/>
                  </a:lnTo>
                  <a:lnTo>
                    <a:pt x="0" y="205359"/>
                  </a:lnTo>
                  <a:close/>
                </a:path>
              </a:pathLst>
            </a:custGeom>
            <a:solidFill>
              <a:srgbClr val="425B42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2241488" y="2721452"/>
            <a:ext cx="7534173" cy="3804757"/>
          </a:xfrm>
          <a:custGeom>
            <a:avLst/>
            <a:gdLst/>
            <a:ahLst/>
            <a:cxnLst/>
            <a:rect l="l" t="t" r="r" b="b"/>
            <a:pathLst>
              <a:path w="11301259" h="5707136">
                <a:moveTo>
                  <a:pt x="0" y="0"/>
                </a:moveTo>
                <a:lnTo>
                  <a:pt x="11301259" y="0"/>
                </a:lnTo>
                <a:lnTo>
                  <a:pt x="11301259" y="5707136"/>
                </a:lnTo>
                <a:lnTo>
                  <a:pt x="0" y="57071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14279" y="960152"/>
            <a:ext cx="7000102" cy="1053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2"/>
              </a:lnSpc>
            </a:pPr>
            <a:r>
              <a:rPr lang="en-US" sz="200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Agenda Rural de Catalunya:  </a:t>
            </a:r>
          </a:p>
          <a:p>
            <a:pPr>
              <a:lnSpc>
                <a:spcPts val="2802"/>
              </a:lnSpc>
            </a:pPr>
            <a:r>
              <a:rPr lang="en-US" sz="200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diálogo urbano - rural (2020)</a:t>
            </a:r>
          </a:p>
          <a:p>
            <a:pPr>
              <a:lnSpc>
                <a:spcPts val="2802"/>
              </a:lnSpc>
            </a:pPr>
            <a:endParaRPr lang="en-US" sz="2001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88054" y="2023155"/>
            <a:ext cx="194678" cy="194678"/>
            <a:chOff x="0" y="0"/>
            <a:chExt cx="389357" cy="3893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9382" cy="389382"/>
            </a:xfrm>
            <a:custGeom>
              <a:avLst/>
              <a:gdLst/>
              <a:ahLst/>
              <a:cxnLst/>
              <a:rect l="l" t="t" r="r" b="b"/>
              <a:pathLst>
                <a:path w="389382" h="389382">
                  <a:moveTo>
                    <a:pt x="389382" y="194691"/>
                  </a:moveTo>
                  <a:cubicBezTo>
                    <a:pt x="389382" y="87122"/>
                    <a:pt x="302133" y="0"/>
                    <a:pt x="194691" y="0"/>
                  </a:cubicBezTo>
                  <a:cubicBezTo>
                    <a:pt x="87249" y="0"/>
                    <a:pt x="0" y="87122"/>
                    <a:pt x="0" y="194691"/>
                  </a:cubicBezTo>
                  <a:cubicBezTo>
                    <a:pt x="0" y="302260"/>
                    <a:pt x="87122" y="389382"/>
                    <a:pt x="194691" y="389382"/>
                  </a:cubicBezTo>
                  <a:cubicBezTo>
                    <a:pt x="302260" y="389382"/>
                    <a:pt x="389382" y="302260"/>
                    <a:pt x="389382" y="194691"/>
                  </a:cubicBezTo>
                </a:path>
              </a:pathLst>
            </a:custGeom>
            <a:solidFill>
              <a:srgbClr val="A0B154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88054" y="2633447"/>
            <a:ext cx="194678" cy="194678"/>
            <a:chOff x="0" y="0"/>
            <a:chExt cx="389357" cy="38935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9382" cy="389382"/>
            </a:xfrm>
            <a:custGeom>
              <a:avLst/>
              <a:gdLst/>
              <a:ahLst/>
              <a:cxnLst/>
              <a:rect l="l" t="t" r="r" b="b"/>
              <a:pathLst>
                <a:path w="389382" h="389382">
                  <a:moveTo>
                    <a:pt x="389382" y="194691"/>
                  </a:moveTo>
                  <a:cubicBezTo>
                    <a:pt x="389382" y="87122"/>
                    <a:pt x="302133" y="0"/>
                    <a:pt x="194691" y="0"/>
                  </a:cubicBezTo>
                  <a:cubicBezTo>
                    <a:pt x="87249" y="0"/>
                    <a:pt x="0" y="87122"/>
                    <a:pt x="0" y="194691"/>
                  </a:cubicBezTo>
                  <a:cubicBezTo>
                    <a:pt x="0" y="302260"/>
                    <a:pt x="87122" y="389382"/>
                    <a:pt x="194691" y="389382"/>
                  </a:cubicBezTo>
                  <a:cubicBezTo>
                    <a:pt x="302260" y="389382"/>
                    <a:pt x="389382" y="302260"/>
                    <a:pt x="389382" y="194691"/>
                  </a:cubicBezTo>
                </a:path>
              </a:pathLst>
            </a:custGeom>
            <a:solidFill>
              <a:srgbClr val="A0B154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88054" y="3243733"/>
            <a:ext cx="194678" cy="194678"/>
            <a:chOff x="0" y="0"/>
            <a:chExt cx="389357" cy="3893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382" cy="389382"/>
            </a:xfrm>
            <a:custGeom>
              <a:avLst/>
              <a:gdLst/>
              <a:ahLst/>
              <a:cxnLst/>
              <a:rect l="l" t="t" r="r" b="b"/>
              <a:pathLst>
                <a:path w="389382" h="389382">
                  <a:moveTo>
                    <a:pt x="389382" y="194691"/>
                  </a:moveTo>
                  <a:cubicBezTo>
                    <a:pt x="389382" y="87122"/>
                    <a:pt x="302133" y="0"/>
                    <a:pt x="194691" y="0"/>
                  </a:cubicBezTo>
                  <a:cubicBezTo>
                    <a:pt x="87249" y="0"/>
                    <a:pt x="0" y="87122"/>
                    <a:pt x="0" y="194691"/>
                  </a:cubicBezTo>
                  <a:cubicBezTo>
                    <a:pt x="0" y="302260"/>
                    <a:pt x="87122" y="389382"/>
                    <a:pt x="194691" y="389382"/>
                  </a:cubicBezTo>
                  <a:cubicBezTo>
                    <a:pt x="302260" y="389382"/>
                    <a:pt x="389382" y="302260"/>
                    <a:pt x="389382" y="194691"/>
                  </a:cubicBezTo>
                </a:path>
              </a:pathLst>
            </a:custGeom>
            <a:solidFill>
              <a:srgbClr val="A0B154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88054" y="3854018"/>
            <a:ext cx="194678" cy="194678"/>
            <a:chOff x="0" y="0"/>
            <a:chExt cx="389357" cy="3893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89382" cy="389382"/>
            </a:xfrm>
            <a:custGeom>
              <a:avLst/>
              <a:gdLst/>
              <a:ahLst/>
              <a:cxnLst/>
              <a:rect l="l" t="t" r="r" b="b"/>
              <a:pathLst>
                <a:path w="389382" h="389382">
                  <a:moveTo>
                    <a:pt x="389382" y="194691"/>
                  </a:moveTo>
                  <a:cubicBezTo>
                    <a:pt x="389382" y="87122"/>
                    <a:pt x="302133" y="0"/>
                    <a:pt x="194691" y="0"/>
                  </a:cubicBezTo>
                  <a:cubicBezTo>
                    <a:pt x="87249" y="0"/>
                    <a:pt x="0" y="87122"/>
                    <a:pt x="0" y="194691"/>
                  </a:cubicBezTo>
                  <a:cubicBezTo>
                    <a:pt x="0" y="302260"/>
                    <a:pt x="87122" y="389382"/>
                    <a:pt x="194691" y="389382"/>
                  </a:cubicBezTo>
                  <a:cubicBezTo>
                    <a:pt x="302260" y="389382"/>
                    <a:pt x="389382" y="302260"/>
                    <a:pt x="389382" y="194691"/>
                  </a:cubicBezTo>
                </a:path>
              </a:pathLst>
            </a:custGeom>
            <a:solidFill>
              <a:srgbClr val="A0B154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6262078" y="4853693"/>
            <a:ext cx="6010281" cy="2062594"/>
            <a:chOff x="0" y="0"/>
            <a:chExt cx="12020563" cy="4125189"/>
          </a:xfrm>
        </p:grpSpPr>
        <p:sp>
          <p:nvSpPr>
            <p:cNvPr id="11" name="Freeform 11"/>
            <p:cNvSpPr/>
            <p:nvPr/>
          </p:nvSpPr>
          <p:spPr>
            <a:xfrm>
              <a:off x="67183" y="63500"/>
              <a:ext cx="11792711" cy="3945255"/>
            </a:xfrm>
            <a:custGeom>
              <a:avLst/>
              <a:gdLst/>
              <a:ahLst/>
              <a:cxnLst/>
              <a:rect l="l" t="t" r="r" b="b"/>
              <a:pathLst>
                <a:path w="11792711" h="3945255">
                  <a:moveTo>
                    <a:pt x="11764518" y="0"/>
                  </a:moveTo>
                  <a:cubicBezTo>
                    <a:pt x="11253851" y="0"/>
                    <a:pt x="10483469" y="762254"/>
                    <a:pt x="10476992" y="1550035"/>
                  </a:cubicBezTo>
                  <a:cubicBezTo>
                    <a:pt x="10450322" y="1384046"/>
                    <a:pt x="10244709" y="1265555"/>
                    <a:pt x="10023983" y="1265555"/>
                  </a:cubicBezTo>
                  <a:cubicBezTo>
                    <a:pt x="9771634" y="1265555"/>
                    <a:pt x="9499600" y="1420622"/>
                    <a:pt x="9453372" y="1836801"/>
                  </a:cubicBezTo>
                  <a:cubicBezTo>
                    <a:pt x="9031224" y="2033524"/>
                    <a:pt x="9286367" y="2676525"/>
                    <a:pt x="9286367" y="2676525"/>
                  </a:cubicBezTo>
                  <a:cubicBezTo>
                    <a:pt x="9286367" y="2676525"/>
                    <a:pt x="8906002" y="2389886"/>
                    <a:pt x="8236077" y="2389886"/>
                  </a:cubicBezTo>
                  <a:cubicBezTo>
                    <a:pt x="8109712" y="2389886"/>
                    <a:pt x="7973187" y="2400046"/>
                    <a:pt x="7826756" y="2424303"/>
                  </a:cubicBezTo>
                  <a:cubicBezTo>
                    <a:pt x="8049006" y="1670431"/>
                    <a:pt x="7307453" y="1051179"/>
                    <a:pt x="6651117" y="1051179"/>
                  </a:cubicBezTo>
                  <a:cubicBezTo>
                    <a:pt x="6455410" y="1051179"/>
                    <a:pt x="6267323" y="1106170"/>
                    <a:pt x="6114542" y="1229106"/>
                  </a:cubicBezTo>
                  <a:cubicBezTo>
                    <a:pt x="5972175" y="1101725"/>
                    <a:pt x="5742559" y="1043686"/>
                    <a:pt x="5490845" y="1043686"/>
                  </a:cubicBezTo>
                  <a:cubicBezTo>
                    <a:pt x="4863465" y="1043686"/>
                    <a:pt x="4098798" y="1404493"/>
                    <a:pt x="4204208" y="1954403"/>
                  </a:cubicBezTo>
                  <a:cubicBezTo>
                    <a:pt x="3300095" y="2047240"/>
                    <a:pt x="3175000" y="3207512"/>
                    <a:pt x="3175000" y="3207512"/>
                  </a:cubicBezTo>
                  <a:cubicBezTo>
                    <a:pt x="3175000" y="3207512"/>
                    <a:pt x="2849118" y="2800477"/>
                    <a:pt x="2435733" y="2800477"/>
                  </a:cubicBezTo>
                  <a:cubicBezTo>
                    <a:pt x="2245995" y="2800477"/>
                    <a:pt x="2037715" y="2886329"/>
                    <a:pt x="1834007" y="3136646"/>
                  </a:cubicBezTo>
                  <a:cubicBezTo>
                    <a:pt x="1733296" y="2965577"/>
                    <a:pt x="1530604" y="2858770"/>
                    <a:pt x="1332230" y="2858770"/>
                  </a:cubicBezTo>
                  <a:cubicBezTo>
                    <a:pt x="1064260" y="2858770"/>
                    <a:pt x="804164" y="3053842"/>
                    <a:pt x="814705" y="3548888"/>
                  </a:cubicBezTo>
                  <a:cubicBezTo>
                    <a:pt x="795909" y="3548126"/>
                    <a:pt x="777621" y="3547872"/>
                    <a:pt x="759714" y="3547872"/>
                  </a:cubicBezTo>
                  <a:cubicBezTo>
                    <a:pt x="204978" y="3547872"/>
                    <a:pt x="27432" y="3884803"/>
                    <a:pt x="0" y="3945255"/>
                  </a:cubicBezTo>
                  <a:lnTo>
                    <a:pt x="11792712" y="3945255"/>
                  </a:lnTo>
                  <a:lnTo>
                    <a:pt x="11792712" y="762"/>
                  </a:lnTo>
                  <a:lnTo>
                    <a:pt x="11792712" y="762"/>
                  </a:lnTo>
                  <a:cubicBezTo>
                    <a:pt x="11783441" y="254"/>
                    <a:pt x="11774043" y="0"/>
                    <a:pt x="11764644" y="0"/>
                  </a:cubicBez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4131056" y="2306193"/>
              <a:ext cx="7728839" cy="1702308"/>
            </a:xfrm>
            <a:custGeom>
              <a:avLst/>
              <a:gdLst/>
              <a:ahLst/>
              <a:cxnLst/>
              <a:rect l="l" t="t" r="r" b="b"/>
              <a:pathLst>
                <a:path w="7728839" h="1702308">
                  <a:moveTo>
                    <a:pt x="1615694" y="0"/>
                  </a:moveTo>
                  <a:cubicBezTo>
                    <a:pt x="1522984" y="0"/>
                    <a:pt x="1428877" y="21336"/>
                    <a:pt x="1343025" y="61214"/>
                  </a:cubicBezTo>
                  <a:lnTo>
                    <a:pt x="1343025" y="61214"/>
                  </a:lnTo>
                  <a:lnTo>
                    <a:pt x="1335659" y="64643"/>
                  </a:lnTo>
                  <a:lnTo>
                    <a:pt x="1335659" y="64643"/>
                  </a:lnTo>
                  <a:cubicBezTo>
                    <a:pt x="1110361" y="172593"/>
                    <a:pt x="945388" y="408940"/>
                    <a:pt x="1022350" y="719963"/>
                  </a:cubicBezTo>
                  <a:cubicBezTo>
                    <a:pt x="0" y="723392"/>
                    <a:pt x="164211" y="1491361"/>
                    <a:pt x="228600" y="1702308"/>
                  </a:cubicBezTo>
                  <a:lnTo>
                    <a:pt x="7728839" y="1702308"/>
                  </a:lnTo>
                  <a:lnTo>
                    <a:pt x="7728839" y="246888"/>
                  </a:lnTo>
                  <a:lnTo>
                    <a:pt x="7728839" y="246888"/>
                  </a:lnTo>
                  <a:cubicBezTo>
                    <a:pt x="7689215" y="242570"/>
                    <a:pt x="7638161" y="239014"/>
                    <a:pt x="7578725" y="239014"/>
                  </a:cubicBezTo>
                  <a:cubicBezTo>
                    <a:pt x="7203186" y="239014"/>
                    <a:pt x="6490716" y="382524"/>
                    <a:pt x="6173089" y="1403350"/>
                  </a:cubicBezTo>
                  <a:cubicBezTo>
                    <a:pt x="6072505" y="951103"/>
                    <a:pt x="5698363" y="775462"/>
                    <a:pt x="5330317" y="775462"/>
                  </a:cubicBezTo>
                  <a:cubicBezTo>
                    <a:pt x="4949317" y="775462"/>
                    <a:pt x="4575048" y="963803"/>
                    <a:pt x="4517644" y="1228852"/>
                  </a:cubicBezTo>
                  <a:cubicBezTo>
                    <a:pt x="4351020" y="1176274"/>
                    <a:pt x="4204208" y="1155319"/>
                    <a:pt x="4076065" y="1155319"/>
                  </a:cubicBezTo>
                  <a:cubicBezTo>
                    <a:pt x="3576701" y="1155319"/>
                    <a:pt x="3361182" y="1473073"/>
                    <a:pt x="3361182" y="1473073"/>
                  </a:cubicBezTo>
                  <a:cubicBezTo>
                    <a:pt x="3361182" y="1473073"/>
                    <a:pt x="3410331" y="1072388"/>
                    <a:pt x="2889504" y="1012190"/>
                  </a:cubicBezTo>
                  <a:cubicBezTo>
                    <a:pt x="3080004" y="610108"/>
                    <a:pt x="2721102" y="111633"/>
                    <a:pt x="2331339" y="111633"/>
                  </a:cubicBezTo>
                  <a:cubicBezTo>
                    <a:pt x="2233041" y="111633"/>
                    <a:pt x="2132965" y="143256"/>
                    <a:pt x="2039112" y="216154"/>
                  </a:cubicBezTo>
                  <a:cubicBezTo>
                    <a:pt x="1938782" y="66802"/>
                    <a:pt x="1779651" y="127"/>
                    <a:pt x="1615947" y="127"/>
                  </a:cubicBezTo>
                  <a:close/>
                </a:path>
              </a:pathLst>
            </a:custGeom>
            <a:solidFill>
              <a:srgbClr val="344636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7578065" y="-31750"/>
            <a:ext cx="4645685" cy="2657418"/>
            <a:chOff x="0" y="0"/>
            <a:chExt cx="9291371" cy="5314836"/>
          </a:xfrm>
        </p:grpSpPr>
        <p:sp>
          <p:nvSpPr>
            <p:cNvPr id="14" name="Freeform 14"/>
            <p:cNvSpPr/>
            <p:nvPr/>
          </p:nvSpPr>
          <p:spPr>
            <a:xfrm>
              <a:off x="63500" y="63500"/>
              <a:ext cx="9164320" cy="5187823"/>
            </a:xfrm>
            <a:custGeom>
              <a:avLst/>
              <a:gdLst/>
              <a:ahLst/>
              <a:cxnLst/>
              <a:rect l="l" t="t" r="r" b="b"/>
              <a:pathLst>
                <a:path w="9164320" h="5187823">
                  <a:moveTo>
                    <a:pt x="9164320" y="0"/>
                  </a:moveTo>
                  <a:lnTo>
                    <a:pt x="9164320" y="51878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154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7109460" y="4207383"/>
              <a:ext cx="486537" cy="486537"/>
            </a:xfrm>
            <a:custGeom>
              <a:avLst/>
              <a:gdLst/>
              <a:ahLst/>
              <a:cxnLst/>
              <a:rect l="l" t="t" r="r" b="b"/>
              <a:pathLst>
                <a:path w="486537" h="486537">
                  <a:moveTo>
                    <a:pt x="138811" y="486537"/>
                  </a:moveTo>
                  <a:lnTo>
                    <a:pt x="486537" y="138684"/>
                  </a:lnTo>
                  <a:lnTo>
                    <a:pt x="347853" y="0"/>
                  </a:lnTo>
                  <a:lnTo>
                    <a:pt x="0" y="347853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6554470" y="3375025"/>
              <a:ext cx="1041527" cy="1041273"/>
            </a:xfrm>
            <a:custGeom>
              <a:avLst/>
              <a:gdLst/>
              <a:ahLst/>
              <a:cxnLst/>
              <a:rect l="l" t="t" r="r" b="b"/>
              <a:pathLst>
                <a:path w="1041527" h="1041273">
                  <a:moveTo>
                    <a:pt x="138811" y="1041273"/>
                  </a:moveTo>
                  <a:lnTo>
                    <a:pt x="1041528" y="138684"/>
                  </a:lnTo>
                  <a:lnTo>
                    <a:pt x="902717" y="0"/>
                  </a:lnTo>
                  <a:lnTo>
                    <a:pt x="0" y="902589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5999861" y="2542413"/>
              <a:ext cx="1596136" cy="1596263"/>
            </a:xfrm>
            <a:custGeom>
              <a:avLst/>
              <a:gdLst/>
              <a:ahLst/>
              <a:cxnLst/>
              <a:rect l="l" t="t" r="r" b="b"/>
              <a:pathLst>
                <a:path w="1596136" h="1596263">
                  <a:moveTo>
                    <a:pt x="138684" y="1596263"/>
                  </a:moveTo>
                  <a:lnTo>
                    <a:pt x="1596136" y="138684"/>
                  </a:lnTo>
                  <a:lnTo>
                    <a:pt x="1457325" y="0"/>
                  </a:lnTo>
                  <a:lnTo>
                    <a:pt x="0" y="1457452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5461762" y="1970786"/>
              <a:ext cx="1873504" cy="1873377"/>
            </a:xfrm>
            <a:custGeom>
              <a:avLst/>
              <a:gdLst/>
              <a:ahLst/>
              <a:cxnLst/>
              <a:rect l="l" t="t" r="r" b="b"/>
              <a:pathLst>
                <a:path w="1873504" h="1873377">
                  <a:moveTo>
                    <a:pt x="138684" y="1873377"/>
                  </a:moveTo>
                  <a:lnTo>
                    <a:pt x="1873504" y="138684"/>
                  </a:lnTo>
                  <a:lnTo>
                    <a:pt x="1734820" y="0"/>
                  </a:lnTo>
                  <a:lnTo>
                    <a:pt x="0" y="1734693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5046091" y="1970786"/>
              <a:ext cx="1456691" cy="1456690"/>
            </a:xfrm>
            <a:custGeom>
              <a:avLst/>
              <a:gdLst/>
              <a:ahLst/>
              <a:cxnLst/>
              <a:rect l="l" t="t" r="r" b="b"/>
              <a:pathLst>
                <a:path w="1456691" h="1456690">
                  <a:moveTo>
                    <a:pt x="138684" y="1456690"/>
                  </a:moveTo>
                  <a:lnTo>
                    <a:pt x="1456690" y="138684"/>
                  </a:lnTo>
                  <a:lnTo>
                    <a:pt x="1317879" y="0"/>
                  </a:lnTo>
                  <a:lnTo>
                    <a:pt x="0" y="1317879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4352417" y="1970786"/>
              <a:ext cx="1317879" cy="1317752"/>
            </a:xfrm>
            <a:custGeom>
              <a:avLst/>
              <a:gdLst/>
              <a:ahLst/>
              <a:cxnLst/>
              <a:rect l="l" t="t" r="r" b="b"/>
              <a:pathLst>
                <a:path w="1317879" h="1317752">
                  <a:moveTo>
                    <a:pt x="138811" y="1317752"/>
                  </a:moveTo>
                  <a:lnTo>
                    <a:pt x="1317879" y="138684"/>
                  </a:lnTo>
                  <a:lnTo>
                    <a:pt x="1179068" y="0"/>
                  </a:lnTo>
                  <a:lnTo>
                    <a:pt x="0" y="1179068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3936619" y="1970786"/>
              <a:ext cx="901192" cy="901065"/>
            </a:xfrm>
            <a:custGeom>
              <a:avLst/>
              <a:gdLst/>
              <a:ahLst/>
              <a:cxnLst/>
              <a:rect l="l" t="t" r="r" b="b"/>
              <a:pathLst>
                <a:path w="901192" h="901065">
                  <a:moveTo>
                    <a:pt x="138811" y="901065"/>
                  </a:moveTo>
                  <a:lnTo>
                    <a:pt x="901192" y="138684"/>
                  </a:lnTo>
                  <a:lnTo>
                    <a:pt x="762381" y="0"/>
                  </a:lnTo>
                  <a:lnTo>
                    <a:pt x="0" y="762381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382010" y="1970786"/>
              <a:ext cx="623189" cy="623189"/>
            </a:xfrm>
            <a:custGeom>
              <a:avLst/>
              <a:gdLst/>
              <a:ahLst/>
              <a:cxnLst/>
              <a:rect l="l" t="t" r="r" b="b"/>
              <a:pathLst>
                <a:path w="623189" h="623189">
                  <a:moveTo>
                    <a:pt x="138811" y="623189"/>
                  </a:moveTo>
                  <a:lnTo>
                    <a:pt x="623189" y="138684"/>
                  </a:lnTo>
                  <a:lnTo>
                    <a:pt x="484378" y="0"/>
                  </a:lnTo>
                  <a:lnTo>
                    <a:pt x="0" y="484505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2828671" y="1970913"/>
              <a:ext cx="344170" cy="344043"/>
            </a:xfrm>
            <a:custGeom>
              <a:avLst/>
              <a:gdLst/>
              <a:ahLst/>
              <a:cxnLst/>
              <a:rect l="l" t="t" r="r" b="b"/>
              <a:pathLst>
                <a:path w="344170" h="344043">
                  <a:moveTo>
                    <a:pt x="138684" y="344043"/>
                  </a:moveTo>
                  <a:lnTo>
                    <a:pt x="344170" y="138684"/>
                  </a:lnTo>
                  <a:lnTo>
                    <a:pt x="205359" y="0"/>
                  </a:lnTo>
                  <a:lnTo>
                    <a:pt x="0" y="205359"/>
                  </a:lnTo>
                  <a:close/>
                </a:path>
              </a:pathLst>
            </a:custGeom>
            <a:solidFill>
              <a:srgbClr val="425B42"/>
            </a:solidFill>
          </p:spPr>
        </p:sp>
      </p:grpSp>
      <p:sp>
        <p:nvSpPr>
          <p:cNvPr id="24" name="Freeform 24"/>
          <p:cNvSpPr/>
          <p:nvPr/>
        </p:nvSpPr>
        <p:spPr>
          <a:xfrm>
            <a:off x="3543487" y="4457846"/>
            <a:ext cx="2552513" cy="719693"/>
          </a:xfrm>
          <a:custGeom>
            <a:avLst/>
            <a:gdLst/>
            <a:ahLst/>
            <a:cxnLst/>
            <a:rect l="l" t="t" r="r" b="b"/>
            <a:pathLst>
              <a:path w="3828770" h="1079540">
                <a:moveTo>
                  <a:pt x="0" y="0"/>
                </a:moveTo>
                <a:lnTo>
                  <a:pt x="3828770" y="0"/>
                </a:lnTo>
                <a:lnTo>
                  <a:pt x="3828770" y="1079540"/>
                </a:lnTo>
                <a:lnTo>
                  <a:pt x="0" y="1079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382732" y="5435200"/>
            <a:ext cx="1562561" cy="1235015"/>
          </a:xfrm>
          <a:custGeom>
            <a:avLst/>
            <a:gdLst/>
            <a:ahLst/>
            <a:cxnLst/>
            <a:rect l="l" t="t" r="r" b="b"/>
            <a:pathLst>
              <a:path w="2343842" h="1852522">
                <a:moveTo>
                  <a:pt x="0" y="0"/>
                </a:moveTo>
                <a:lnTo>
                  <a:pt x="2343843" y="0"/>
                </a:lnTo>
                <a:lnTo>
                  <a:pt x="2343843" y="1852522"/>
                </a:lnTo>
                <a:lnTo>
                  <a:pt x="0" y="1852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3580711" y="5435200"/>
            <a:ext cx="2478065" cy="977354"/>
          </a:xfrm>
          <a:custGeom>
            <a:avLst/>
            <a:gdLst/>
            <a:ahLst/>
            <a:cxnLst/>
            <a:rect l="l" t="t" r="r" b="b"/>
            <a:pathLst>
              <a:path w="3717098" h="1466031">
                <a:moveTo>
                  <a:pt x="0" y="0"/>
                </a:moveTo>
                <a:lnTo>
                  <a:pt x="3717098" y="0"/>
                </a:lnTo>
                <a:lnTo>
                  <a:pt x="3717098" y="1466031"/>
                </a:lnTo>
                <a:lnTo>
                  <a:pt x="0" y="14660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90987" y="4365016"/>
            <a:ext cx="1523405" cy="977354"/>
          </a:xfrm>
          <a:custGeom>
            <a:avLst/>
            <a:gdLst/>
            <a:ahLst/>
            <a:cxnLst/>
            <a:rect l="l" t="t" r="r" b="b"/>
            <a:pathLst>
              <a:path w="2285107" h="1466031">
                <a:moveTo>
                  <a:pt x="0" y="0"/>
                </a:moveTo>
                <a:lnTo>
                  <a:pt x="2285107" y="0"/>
                </a:lnTo>
                <a:lnTo>
                  <a:pt x="2285107" y="1466031"/>
                </a:lnTo>
                <a:lnTo>
                  <a:pt x="0" y="146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918" b="-5918"/>
            </a:stretch>
          </a:blipFill>
        </p:spPr>
      </p: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979671" y="765911"/>
            <a:ext cx="6422915" cy="779814"/>
            <a:chOff x="0" y="0"/>
            <a:chExt cx="10949648" cy="132941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0949687" cy="1329436"/>
            </a:xfrm>
            <a:custGeom>
              <a:avLst/>
              <a:gdLst/>
              <a:ahLst/>
              <a:cxnLst/>
              <a:rect l="l" t="t" r="r" b="b"/>
              <a:pathLst>
                <a:path w="10949687" h="1329436">
                  <a:moveTo>
                    <a:pt x="10284968" y="1329436"/>
                  </a:moveTo>
                  <a:lnTo>
                    <a:pt x="664718" y="1329436"/>
                  </a:lnTo>
                  <a:cubicBezTo>
                    <a:pt x="297561" y="1329436"/>
                    <a:pt x="0" y="1031748"/>
                    <a:pt x="0" y="664718"/>
                  </a:cubicBezTo>
                  <a:cubicBezTo>
                    <a:pt x="0" y="297688"/>
                    <a:pt x="297561" y="0"/>
                    <a:pt x="664718" y="0"/>
                  </a:cubicBezTo>
                  <a:lnTo>
                    <a:pt x="10284968" y="0"/>
                  </a:lnTo>
                  <a:cubicBezTo>
                    <a:pt x="10652125" y="0"/>
                    <a:pt x="10949687" y="297561"/>
                    <a:pt x="10949687" y="664718"/>
                  </a:cubicBezTo>
                  <a:cubicBezTo>
                    <a:pt x="10949687" y="1031875"/>
                    <a:pt x="10652126" y="1329436"/>
                    <a:pt x="10284968" y="1329436"/>
                  </a:cubicBezTo>
                </a:path>
              </a:pathLst>
            </a:custGeom>
            <a:solidFill>
              <a:srgbClr val="698348"/>
            </a:solidFill>
          </p:spPr>
        </p:sp>
      </p:grpSp>
      <p:sp>
        <p:nvSpPr>
          <p:cNvPr id="30" name="TextBox 30"/>
          <p:cNvSpPr txBox="1"/>
          <p:nvPr/>
        </p:nvSpPr>
        <p:spPr>
          <a:xfrm>
            <a:off x="1214279" y="960152"/>
            <a:ext cx="6188308" cy="348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0"/>
              </a:lnSpc>
            </a:pPr>
            <a:r>
              <a:rPr lang="en-US" sz="2093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Punto de partida: origen y Comisión Redactora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652226" y="1675993"/>
            <a:ext cx="6788226" cy="2372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34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Associació d’Iniciatives Rurals de Catalunya (ARCA) Associació Catalana de Municipis (ACM)</a:t>
            </a:r>
          </a:p>
          <a:p>
            <a:pPr>
              <a:lnSpc>
                <a:spcPts val="4834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Associació de Micropobles de Catalunya (MdC)</a:t>
            </a:r>
          </a:p>
          <a:p>
            <a:pPr>
              <a:lnSpc>
                <a:spcPts val="4834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Consell Assessor de Desenvolupament Sostenible (CADS)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72B585-601B-AC2C-C938-45C7AEB33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385EE179-219F-9E2F-D751-2F97F0E99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903" y="-3884"/>
            <a:ext cx="12198903" cy="6861883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37AA475-1A8C-656C-010F-C08BD5F2E55D}"/>
              </a:ext>
            </a:extLst>
          </p:cNvPr>
          <p:cNvSpPr txBox="1"/>
          <p:nvPr/>
        </p:nvSpPr>
        <p:spPr>
          <a:xfrm>
            <a:off x="1487696" y="2865621"/>
            <a:ext cx="9209704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Integrated territorial development for a stronger future for European rural communities</a:t>
            </a:r>
            <a:endParaRPr lang="fr-BE" sz="3200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CBADCE2-B4A6-3D5B-EF5E-4CF5948F4DF3}"/>
              </a:ext>
            </a:extLst>
          </p:cNvPr>
          <p:cNvSpPr txBox="1"/>
          <p:nvPr/>
        </p:nvSpPr>
        <p:spPr>
          <a:xfrm>
            <a:off x="3426004" y="3988492"/>
            <a:ext cx="5333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A Workshop </a:t>
            </a:r>
            <a:r>
              <a:rPr lang="fr-BE" dirty="0" err="1"/>
              <a:t>organised</a:t>
            </a:r>
            <a:r>
              <a:rPr lang="fr-BE" dirty="0"/>
              <a:t> by </a:t>
            </a:r>
            <a:r>
              <a:rPr lang="fr-BE" b="1" dirty="0" err="1"/>
              <a:t>Rurality</a:t>
            </a:r>
            <a:r>
              <a:rPr lang="fr-BE" b="1" dirty="0"/>
              <a:t> </a:t>
            </a:r>
            <a:r>
              <a:rPr lang="fr-BE" b="1" dirty="0" err="1"/>
              <a:t>Environment</a:t>
            </a:r>
            <a:r>
              <a:rPr lang="fr-BE" b="1" dirty="0"/>
              <a:t> </a:t>
            </a:r>
            <a:r>
              <a:rPr lang="fr-BE" b="1" dirty="0" err="1"/>
              <a:t>Developement</a:t>
            </a:r>
            <a:r>
              <a:rPr lang="fr-BE" b="1" dirty="0"/>
              <a:t> </a:t>
            </a:r>
            <a:r>
              <a:rPr lang="fr-BE" dirty="0"/>
              <a:t>and the </a:t>
            </a:r>
            <a:r>
              <a:rPr lang="fr-BE" b="1" dirty="0"/>
              <a:t>Joint </a:t>
            </a:r>
            <a:r>
              <a:rPr lang="fr-BE" b="1" dirty="0" err="1"/>
              <a:t>Research</a:t>
            </a:r>
            <a:r>
              <a:rPr lang="fr-BE" b="1" dirty="0"/>
              <a:t> Center/EC</a:t>
            </a:r>
          </a:p>
          <a:p>
            <a:pPr algn="ctr"/>
            <a:r>
              <a:rPr lang="fr-BE" dirty="0"/>
              <a:t>14 </a:t>
            </a:r>
            <a:r>
              <a:rPr lang="fr-BE" dirty="0" err="1"/>
              <a:t>Oct</a:t>
            </a:r>
            <a:r>
              <a:rPr lang="fr-BE" dirty="0"/>
              <a:t> 2025, Square Brussels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A45B8B6-46F9-5CF4-7AAF-0B5FCFA4B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834" y="5140755"/>
            <a:ext cx="1214683" cy="123387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42CCD26-A512-B190-F214-0215BB3C4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05" y="5211208"/>
            <a:ext cx="2971344" cy="107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26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5783479"/>
            <a:ext cx="2029098" cy="1074521"/>
            <a:chOff x="0" y="0"/>
            <a:chExt cx="4058196" cy="21490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8158" cy="2149094"/>
            </a:xfrm>
            <a:custGeom>
              <a:avLst/>
              <a:gdLst/>
              <a:ahLst/>
              <a:cxnLst/>
              <a:rect l="l" t="t" r="r" b="b"/>
              <a:pathLst>
                <a:path w="4058158" h="2149094">
                  <a:moveTo>
                    <a:pt x="0" y="2149094"/>
                  </a:moveTo>
                  <a:lnTo>
                    <a:pt x="4058158" y="2123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79672" y="841560"/>
            <a:ext cx="4900879" cy="664705"/>
            <a:chOff x="0" y="0"/>
            <a:chExt cx="9801758" cy="13294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801733" cy="1329436"/>
            </a:xfrm>
            <a:custGeom>
              <a:avLst/>
              <a:gdLst/>
              <a:ahLst/>
              <a:cxnLst/>
              <a:rect l="l" t="t" r="r" b="b"/>
              <a:pathLst>
                <a:path w="9801733" h="1329436">
                  <a:moveTo>
                    <a:pt x="9137015" y="1329436"/>
                  </a:moveTo>
                  <a:lnTo>
                    <a:pt x="664718" y="1329436"/>
                  </a:lnTo>
                  <a:cubicBezTo>
                    <a:pt x="297561" y="1329436"/>
                    <a:pt x="0" y="1031748"/>
                    <a:pt x="0" y="664718"/>
                  </a:cubicBezTo>
                  <a:cubicBezTo>
                    <a:pt x="0" y="297688"/>
                    <a:pt x="297561" y="0"/>
                    <a:pt x="664718" y="0"/>
                  </a:cubicBezTo>
                  <a:lnTo>
                    <a:pt x="9137015" y="0"/>
                  </a:lnTo>
                  <a:cubicBezTo>
                    <a:pt x="9504172" y="0"/>
                    <a:pt x="9801733" y="297561"/>
                    <a:pt x="9801733" y="664718"/>
                  </a:cubicBezTo>
                  <a:cubicBezTo>
                    <a:pt x="9801733" y="1031875"/>
                    <a:pt x="9504173" y="1329436"/>
                    <a:pt x="9137015" y="1329436"/>
                  </a:cubicBezTo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670567" y="6607918"/>
            <a:ext cx="216624" cy="250082"/>
            <a:chOff x="0" y="0"/>
            <a:chExt cx="433248" cy="5001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3197" cy="500126"/>
            </a:xfrm>
            <a:custGeom>
              <a:avLst/>
              <a:gdLst/>
              <a:ahLst/>
              <a:cxnLst/>
              <a:rect l="l" t="t" r="r" b="b"/>
              <a:pathLst>
                <a:path w="433197" h="500126">
                  <a:moveTo>
                    <a:pt x="278003" y="0"/>
                  </a:moveTo>
                  <a:lnTo>
                    <a:pt x="0" y="86360"/>
                  </a:lnTo>
                  <a:lnTo>
                    <a:pt x="128397" y="500126"/>
                  </a:lnTo>
                  <a:lnTo>
                    <a:pt x="433197" y="500126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21936" y="2987624"/>
            <a:ext cx="9804279" cy="2138934"/>
            <a:chOff x="0" y="0"/>
            <a:chExt cx="19608559" cy="4277868"/>
          </a:xfrm>
        </p:grpSpPr>
        <p:sp>
          <p:nvSpPr>
            <p:cNvPr id="9" name="Freeform 9"/>
            <p:cNvSpPr/>
            <p:nvPr/>
          </p:nvSpPr>
          <p:spPr>
            <a:xfrm>
              <a:off x="951484" y="63500"/>
              <a:ext cx="8160893" cy="1200277"/>
            </a:xfrm>
            <a:custGeom>
              <a:avLst/>
              <a:gdLst/>
              <a:ahLst/>
              <a:cxnLst/>
              <a:rect l="l" t="t" r="r" b="b"/>
              <a:pathLst>
                <a:path w="8160893" h="1200277">
                  <a:moveTo>
                    <a:pt x="7560691" y="1200277"/>
                  </a:moveTo>
                  <a:lnTo>
                    <a:pt x="600075" y="1200277"/>
                  </a:lnTo>
                  <a:cubicBezTo>
                    <a:pt x="268605" y="1200277"/>
                    <a:pt x="0" y="931545"/>
                    <a:pt x="0" y="600202"/>
                  </a:cubicBezTo>
                  <a:cubicBezTo>
                    <a:pt x="0" y="268859"/>
                    <a:pt x="268605" y="0"/>
                    <a:pt x="600075" y="0"/>
                  </a:cubicBezTo>
                  <a:lnTo>
                    <a:pt x="7560691" y="0"/>
                  </a:lnTo>
                  <a:cubicBezTo>
                    <a:pt x="7892161" y="0"/>
                    <a:pt x="8160893" y="268732"/>
                    <a:pt x="8160893" y="600075"/>
                  </a:cubicBezTo>
                  <a:cubicBezTo>
                    <a:pt x="8160893" y="931418"/>
                    <a:pt x="7892161" y="1200150"/>
                    <a:pt x="7560691" y="1200150"/>
                  </a:cubicBezTo>
                </a:path>
              </a:pathLst>
            </a:custGeom>
            <a:solidFill>
              <a:srgbClr val="DFE79A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9999599" y="63500"/>
              <a:ext cx="2705735" cy="1200277"/>
            </a:xfrm>
            <a:custGeom>
              <a:avLst/>
              <a:gdLst/>
              <a:ahLst/>
              <a:cxnLst/>
              <a:rect l="l" t="t" r="r" b="b"/>
              <a:pathLst>
                <a:path w="2705735" h="1200277">
                  <a:moveTo>
                    <a:pt x="2105533" y="1200277"/>
                  </a:moveTo>
                  <a:lnTo>
                    <a:pt x="600202" y="1200277"/>
                  </a:lnTo>
                  <a:cubicBezTo>
                    <a:pt x="268732" y="1200277"/>
                    <a:pt x="0" y="931545"/>
                    <a:pt x="0" y="600202"/>
                  </a:cubicBezTo>
                  <a:cubicBezTo>
                    <a:pt x="0" y="268859"/>
                    <a:pt x="268859" y="0"/>
                    <a:pt x="600202" y="0"/>
                  </a:cubicBezTo>
                  <a:lnTo>
                    <a:pt x="2105533" y="0"/>
                  </a:lnTo>
                  <a:cubicBezTo>
                    <a:pt x="2437002" y="0"/>
                    <a:pt x="2705735" y="268732"/>
                    <a:pt x="2705735" y="600075"/>
                  </a:cubicBezTo>
                  <a:cubicBezTo>
                    <a:pt x="2705735" y="931418"/>
                    <a:pt x="2437003" y="1200150"/>
                    <a:pt x="2105533" y="1200150"/>
                  </a:cubicBezTo>
                </a:path>
              </a:pathLst>
            </a:custGeom>
            <a:solidFill>
              <a:srgbClr val="DFE79A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3599413" y="63500"/>
              <a:ext cx="5432679" cy="1200277"/>
            </a:xfrm>
            <a:custGeom>
              <a:avLst/>
              <a:gdLst/>
              <a:ahLst/>
              <a:cxnLst/>
              <a:rect l="l" t="t" r="r" b="b"/>
              <a:pathLst>
                <a:path w="5432679" h="1200277">
                  <a:moveTo>
                    <a:pt x="4832477" y="1200277"/>
                  </a:moveTo>
                  <a:lnTo>
                    <a:pt x="600075" y="1200277"/>
                  </a:lnTo>
                  <a:cubicBezTo>
                    <a:pt x="268606" y="1200277"/>
                    <a:pt x="0" y="931545"/>
                    <a:pt x="0" y="600202"/>
                  </a:cubicBezTo>
                  <a:cubicBezTo>
                    <a:pt x="0" y="268859"/>
                    <a:pt x="268606" y="0"/>
                    <a:pt x="600075" y="0"/>
                  </a:cubicBezTo>
                  <a:lnTo>
                    <a:pt x="4832477" y="0"/>
                  </a:lnTo>
                  <a:cubicBezTo>
                    <a:pt x="5163947" y="0"/>
                    <a:pt x="5432680" y="268732"/>
                    <a:pt x="5432680" y="600075"/>
                  </a:cubicBezTo>
                  <a:cubicBezTo>
                    <a:pt x="5432680" y="931418"/>
                    <a:pt x="5163947" y="1200150"/>
                    <a:pt x="4832477" y="1200150"/>
                  </a:cubicBezTo>
                </a:path>
              </a:pathLst>
            </a:custGeom>
            <a:solidFill>
              <a:srgbClr val="DFE79A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951611" y="63500"/>
              <a:ext cx="8160512" cy="592709"/>
            </a:xfrm>
            <a:custGeom>
              <a:avLst/>
              <a:gdLst/>
              <a:ahLst/>
              <a:cxnLst/>
              <a:rect l="l" t="t" r="r" b="b"/>
              <a:pathLst>
                <a:path w="8160512" h="592709">
                  <a:moveTo>
                    <a:pt x="8160512" y="592709"/>
                  </a:moveTo>
                  <a:cubicBezTo>
                    <a:pt x="8156448" y="264668"/>
                    <a:pt x="7889494" y="0"/>
                    <a:pt x="7560564" y="0"/>
                  </a:cubicBezTo>
                  <a:lnTo>
                    <a:pt x="599948" y="0"/>
                  </a:lnTo>
                  <a:cubicBezTo>
                    <a:pt x="270891" y="0"/>
                    <a:pt x="3937" y="264668"/>
                    <a:pt x="0" y="592709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9999853" y="63500"/>
              <a:ext cx="2705227" cy="592709"/>
            </a:xfrm>
            <a:custGeom>
              <a:avLst/>
              <a:gdLst/>
              <a:ahLst/>
              <a:cxnLst/>
              <a:rect l="l" t="t" r="r" b="b"/>
              <a:pathLst>
                <a:path w="2705227" h="592709">
                  <a:moveTo>
                    <a:pt x="2705227" y="592709"/>
                  </a:moveTo>
                  <a:cubicBezTo>
                    <a:pt x="2701163" y="264668"/>
                    <a:pt x="2434209" y="0"/>
                    <a:pt x="2105279" y="0"/>
                  </a:cubicBezTo>
                  <a:lnTo>
                    <a:pt x="599948" y="0"/>
                  </a:lnTo>
                  <a:cubicBezTo>
                    <a:pt x="271018" y="0"/>
                    <a:pt x="3937" y="264668"/>
                    <a:pt x="0" y="592709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3599540" y="63500"/>
              <a:ext cx="5432298" cy="592709"/>
            </a:xfrm>
            <a:custGeom>
              <a:avLst/>
              <a:gdLst/>
              <a:ahLst/>
              <a:cxnLst/>
              <a:rect l="l" t="t" r="r" b="b"/>
              <a:pathLst>
                <a:path w="5432298" h="592709">
                  <a:moveTo>
                    <a:pt x="5432298" y="592709"/>
                  </a:moveTo>
                  <a:cubicBezTo>
                    <a:pt x="5428235" y="264668"/>
                    <a:pt x="5161281" y="0"/>
                    <a:pt x="4832350" y="0"/>
                  </a:cubicBezTo>
                  <a:lnTo>
                    <a:pt x="599948" y="0"/>
                  </a:lnTo>
                  <a:cubicBezTo>
                    <a:pt x="271018" y="0"/>
                    <a:pt x="3937" y="264668"/>
                    <a:pt x="0" y="592709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951357" y="3014091"/>
              <a:ext cx="13576046" cy="1200277"/>
            </a:xfrm>
            <a:custGeom>
              <a:avLst/>
              <a:gdLst/>
              <a:ahLst/>
              <a:cxnLst/>
              <a:rect l="l" t="t" r="r" b="b"/>
              <a:pathLst>
                <a:path w="13576046" h="1200277">
                  <a:moveTo>
                    <a:pt x="12975717" y="1200277"/>
                  </a:moveTo>
                  <a:lnTo>
                    <a:pt x="600202" y="1200277"/>
                  </a:lnTo>
                  <a:cubicBezTo>
                    <a:pt x="268732" y="1200277"/>
                    <a:pt x="0" y="931545"/>
                    <a:pt x="0" y="600075"/>
                  </a:cubicBezTo>
                  <a:cubicBezTo>
                    <a:pt x="0" y="268605"/>
                    <a:pt x="268732" y="0"/>
                    <a:pt x="600202" y="0"/>
                  </a:cubicBezTo>
                  <a:lnTo>
                    <a:pt x="12975844" y="0"/>
                  </a:lnTo>
                  <a:cubicBezTo>
                    <a:pt x="13307314" y="0"/>
                    <a:pt x="13576046" y="268732"/>
                    <a:pt x="13576046" y="600075"/>
                  </a:cubicBezTo>
                  <a:cubicBezTo>
                    <a:pt x="13576046" y="931418"/>
                    <a:pt x="13307314" y="1200277"/>
                    <a:pt x="12975844" y="1200277"/>
                  </a:cubicBezTo>
                </a:path>
              </a:pathLst>
            </a:custGeom>
            <a:solidFill>
              <a:srgbClr val="DFE79A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5412974" y="3014091"/>
              <a:ext cx="2705608" cy="1200277"/>
            </a:xfrm>
            <a:custGeom>
              <a:avLst/>
              <a:gdLst/>
              <a:ahLst/>
              <a:cxnLst/>
              <a:rect l="l" t="t" r="r" b="b"/>
              <a:pathLst>
                <a:path w="2705608" h="1200277">
                  <a:moveTo>
                    <a:pt x="2105406" y="1200277"/>
                  </a:moveTo>
                  <a:lnTo>
                    <a:pt x="600202" y="1200277"/>
                  </a:lnTo>
                  <a:cubicBezTo>
                    <a:pt x="268732" y="1200277"/>
                    <a:pt x="0" y="931545"/>
                    <a:pt x="0" y="600075"/>
                  </a:cubicBezTo>
                  <a:cubicBezTo>
                    <a:pt x="0" y="268605"/>
                    <a:pt x="268732" y="0"/>
                    <a:pt x="600202" y="0"/>
                  </a:cubicBezTo>
                  <a:lnTo>
                    <a:pt x="2105406" y="0"/>
                  </a:lnTo>
                  <a:cubicBezTo>
                    <a:pt x="2436876" y="0"/>
                    <a:pt x="2705608" y="268732"/>
                    <a:pt x="2705608" y="600075"/>
                  </a:cubicBezTo>
                  <a:cubicBezTo>
                    <a:pt x="2705608" y="931418"/>
                    <a:pt x="2436876" y="1200277"/>
                    <a:pt x="2105406" y="1200277"/>
                  </a:cubicBezTo>
                </a:path>
              </a:pathLst>
            </a:custGeom>
            <a:solidFill>
              <a:srgbClr val="DFE79A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951357" y="3014091"/>
              <a:ext cx="13575919" cy="608711"/>
            </a:xfrm>
            <a:custGeom>
              <a:avLst/>
              <a:gdLst/>
              <a:ahLst/>
              <a:cxnLst/>
              <a:rect l="l" t="t" r="r" b="b"/>
              <a:pathLst>
                <a:path w="13575919" h="608711">
                  <a:moveTo>
                    <a:pt x="13575665" y="608711"/>
                  </a:moveTo>
                  <a:cubicBezTo>
                    <a:pt x="13575665" y="605917"/>
                    <a:pt x="13575919" y="602996"/>
                    <a:pt x="13575919" y="600202"/>
                  </a:cubicBezTo>
                  <a:cubicBezTo>
                    <a:pt x="13575919" y="268732"/>
                    <a:pt x="13307187" y="0"/>
                    <a:pt x="12975717" y="0"/>
                  </a:cubicBezTo>
                  <a:lnTo>
                    <a:pt x="600202" y="0"/>
                  </a:lnTo>
                  <a:cubicBezTo>
                    <a:pt x="268732" y="0"/>
                    <a:pt x="0" y="268732"/>
                    <a:pt x="0" y="600202"/>
                  </a:cubicBezTo>
                  <a:cubicBezTo>
                    <a:pt x="0" y="602996"/>
                    <a:pt x="127" y="605917"/>
                    <a:pt x="254" y="608711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15412974" y="3014091"/>
              <a:ext cx="2705608" cy="608711"/>
            </a:xfrm>
            <a:custGeom>
              <a:avLst/>
              <a:gdLst/>
              <a:ahLst/>
              <a:cxnLst/>
              <a:rect l="l" t="t" r="r" b="b"/>
              <a:pathLst>
                <a:path w="2705608" h="608711">
                  <a:moveTo>
                    <a:pt x="2705354" y="608711"/>
                  </a:moveTo>
                  <a:cubicBezTo>
                    <a:pt x="2705354" y="605917"/>
                    <a:pt x="2705608" y="602996"/>
                    <a:pt x="2705608" y="600202"/>
                  </a:cubicBezTo>
                  <a:cubicBezTo>
                    <a:pt x="2705608" y="268732"/>
                    <a:pt x="2436876" y="0"/>
                    <a:pt x="2105406" y="0"/>
                  </a:cubicBezTo>
                  <a:lnTo>
                    <a:pt x="600202" y="0"/>
                  </a:lnTo>
                  <a:cubicBezTo>
                    <a:pt x="268732" y="0"/>
                    <a:pt x="0" y="268732"/>
                    <a:pt x="0" y="600202"/>
                  </a:cubicBezTo>
                  <a:cubicBezTo>
                    <a:pt x="0" y="602996"/>
                    <a:pt x="127" y="605917"/>
                    <a:pt x="254" y="608711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9174988" y="630809"/>
              <a:ext cx="707009" cy="50800"/>
            </a:xfrm>
            <a:custGeom>
              <a:avLst/>
              <a:gdLst/>
              <a:ahLst/>
              <a:cxnLst/>
              <a:rect l="l" t="t" r="r" b="b"/>
              <a:pathLst>
                <a:path w="707009" h="50800">
                  <a:moveTo>
                    <a:pt x="0" y="0"/>
                  </a:moveTo>
                  <a:lnTo>
                    <a:pt x="707009" y="0"/>
                  </a:lnTo>
                  <a:lnTo>
                    <a:pt x="707009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698348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9678924" y="448564"/>
              <a:ext cx="258064" cy="415417"/>
            </a:xfrm>
            <a:custGeom>
              <a:avLst/>
              <a:gdLst/>
              <a:ahLst/>
              <a:cxnLst/>
              <a:rect l="l" t="t" r="r" b="b"/>
              <a:pathLst>
                <a:path w="258064" h="415417">
                  <a:moveTo>
                    <a:pt x="34671" y="415417"/>
                  </a:moveTo>
                  <a:lnTo>
                    <a:pt x="0" y="378206"/>
                  </a:lnTo>
                  <a:lnTo>
                    <a:pt x="183515" y="207772"/>
                  </a:lnTo>
                  <a:lnTo>
                    <a:pt x="0" y="37211"/>
                  </a:lnTo>
                  <a:lnTo>
                    <a:pt x="34671" y="0"/>
                  </a:lnTo>
                  <a:lnTo>
                    <a:pt x="258064" y="207772"/>
                  </a:lnTo>
                  <a:close/>
                </a:path>
              </a:pathLst>
            </a:custGeom>
            <a:solidFill>
              <a:srgbClr val="698348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2771247" y="630809"/>
              <a:ext cx="707010" cy="50800"/>
            </a:xfrm>
            <a:custGeom>
              <a:avLst/>
              <a:gdLst/>
              <a:ahLst/>
              <a:cxnLst/>
              <a:rect l="l" t="t" r="r" b="b"/>
              <a:pathLst>
                <a:path w="707010" h="50800">
                  <a:moveTo>
                    <a:pt x="0" y="0"/>
                  </a:moveTo>
                  <a:lnTo>
                    <a:pt x="707009" y="0"/>
                  </a:lnTo>
                  <a:lnTo>
                    <a:pt x="707009" y="50800"/>
                  </a:lnTo>
                  <a:lnTo>
                    <a:pt x="1" y="50800"/>
                  </a:lnTo>
                  <a:close/>
                </a:path>
              </a:pathLst>
            </a:custGeom>
            <a:solidFill>
              <a:srgbClr val="698348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13275183" y="448564"/>
              <a:ext cx="258063" cy="415417"/>
            </a:xfrm>
            <a:custGeom>
              <a:avLst/>
              <a:gdLst/>
              <a:ahLst/>
              <a:cxnLst/>
              <a:rect l="l" t="t" r="r" b="b"/>
              <a:pathLst>
                <a:path w="258063" h="415417">
                  <a:moveTo>
                    <a:pt x="34671" y="415417"/>
                  </a:moveTo>
                  <a:lnTo>
                    <a:pt x="0" y="378206"/>
                  </a:lnTo>
                  <a:lnTo>
                    <a:pt x="183515" y="207772"/>
                  </a:lnTo>
                  <a:lnTo>
                    <a:pt x="0" y="37211"/>
                  </a:lnTo>
                  <a:lnTo>
                    <a:pt x="34671" y="0"/>
                  </a:lnTo>
                  <a:lnTo>
                    <a:pt x="258064" y="207772"/>
                  </a:lnTo>
                  <a:close/>
                </a:path>
              </a:pathLst>
            </a:custGeom>
            <a:solidFill>
              <a:srgbClr val="698348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14589125" y="3588893"/>
              <a:ext cx="707010" cy="50800"/>
            </a:xfrm>
            <a:custGeom>
              <a:avLst/>
              <a:gdLst/>
              <a:ahLst/>
              <a:cxnLst/>
              <a:rect l="l" t="t" r="r" b="b"/>
              <a:pathLst>
                <a:path w="707010" h="50800">
                  <a:moveTo>
                    <a:pt x="0" y="0"/>
                  </a:moveTo>
                  <a:lnTo>
                    <a:pt x="707010" y="0"/>
                  </a:lnTo>
                  <a:lnTo>
                    <a:pt x="70701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698348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15093062" y="3406394"/>
              <a:ext cx="258063" cy="415544"/>
            </a:xfrm>
            <a:custGeom>
              <a:avLst/>
              <a:gdLst/>
              <a:ahLst/>
              <a:cxnLst/>
              <a:rect l="l" t="t" r="r" b="b"/>
              <a:pathLst>
                <a:path w="258063" h="415544">
                  <a:moveTo>
                    <a:pt x="34670" y="415544"/>
                  </a:moveTo>
                  <a:lnTo>
                    <a:pt x="0" y="378333"/>
                  </a:lnTo>
                  <a:lnTo>
                    <a:pt x="183514" y="207772"/>
                  </a:lnTo>
                  <a:lnTo>
                    <a:pt x="0" y="37211"/>
                  </a:lnTo>
                  <a:lnTo>
                    <a:pt x="34670" y="0"/>
                  </a:lnTo>
                  <a:lnTo>
                    <a:pt x="258063" y="207772"/>
                  </a:lnTo>
                  <a:close/>
                </a:path>
              </a:pathLst>
            </a:custGeom>
            <a:solidFill>
              <a:srgbClr val="698348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63500" y="634365"/>
              <a:ext cx="19481546" cy="2999232"/>
            </a:xfrm>
            <a:custGeom>
              <a:avLst/>
              <a:gdLst/>
              <a:ahLst/>
              <a:cxnLst/>
              <a:rect l="l" t="t" r="r" b="b"/>
              <a:pathLst>
                <a:path w="19481546" h="2999232">
                  <a:moveTo>
                    <a:pt x="19106007" y="0"/>
                  </a:moveTo>
                  <a:cubicBezTo>
                    <a:pt x="19107023" y="635"/>
                    <a:pt x="19481546" y="222504"/>
                    <a:pt x="19481546" y="681990"/>
                  </a:cubicBezTo>
                  <a:cubicBezTo>
                    <a:pt x="19481546" y="795528"/>
                    <a:pt x="19458558" y="922782"/>
                    <a:pt x="19402044" y="1063879"/>
                  </a:cubicBezTo>
                  <a:lnTo>
                    <a:pt x="19402044" y="1063879"/>
                  </a:lnTo>
                  <a:lnTo>
                    <a:pt x="19402044" y="1063879"/>
                  </a:lnTo>
                  <a:cubicBezTo>
                    <a:pt x="19172935" y="1635252"/>
                    <a:pt x="18519648" y="1798828"/>
                    <a:pt x="17345913" y="1798828"/>
                  </a:cubicBezTo>
                  <a:lnTo>
                    <a:pt x="17345913" y="1773428"/>
                  </a:lnTo>
                  <a:lnTo>
                    <a:pt x="17345913" y="1798828"/>
                  </a:lnTo>
                  <a:lnTo>
                    <a:pt x="1467358" y="1798828"/>
                  </a:lnTo>
                  <a:lnTo>
                    <a:pt x="1466723" y="1798828"/>
                  </a:lnTo>
                  <a:lnTo>
                    <a:pt x="1466088" y="1798828"/>
                  </a:lnTo>
                  <a:cubicBezTo>
                    <a:pt x="1466469" y="1798828"/>
                    <a:pt x="1427988" y="1796796"/>
                    <a:pt x="1363853" y="1796796"/>
                  </a:cubicBezTo>
                  <a:cubicBezTo>
                    <a:pt x="1066546" y="1796796"/>
                    <a:pt x="295529" y="1842897"/>
                    <a:pt x="180975" y="2280285"/>
                  </a:cubicBezTo>
                  <a:lnTo>
                    <a:pt x="180975" y="2280285"/>
                  </a:lnTo>
                  <a:lnTo>
                    <a:pt x="180975" y="2280285"/>
                  </a:lnTo>
                  <a:cubicBezTo>
                    <a:pt x="59309" y="2744978"/>
                    <a:pt x="338455" y="2887726"/>
                    <a:pt x="514096" y="2933700"/>
                  </a:cubicBezTo>
                  <a:cubicBezTo>
                    <a:pt x="542290" y="2941066"/>
                    <a:pt x="567817" y="2945892"/>
                    <a:pt x="588391" y="2949067"/>
                  </a:cubicBezTo>
                  <a:lnTo>
                    <a:pt x="580771" y="2999232"/>
                  </a:lnTo>
                  <a:cubicBezTo>
                    <a:pt x="558673" y="2995930"/>
                    <a:pt x="531368" y="2990723"/>
                    <a:pt x="501142" y="2982849"/>
                  </a:cubicBezTo>
                  <a:cubicBezTo>
                    <a:pt x="310896" y="2932938"/>
                    <a:pt x="0" y="2770251"/>
                    <a:pt x="131699" y="2267331"/>
                  </a:cubicBezTo>
                  <a:lnTo>
                    <a:pt x="156210" y="2273808"/>
                  </a:lnTo>
                  <a:lnTo>
                    <a:pt x="131699" y="2267331"/>
                  </a:lnTo>
                  <a:cubicBezTo>
                    <a:pt x="258318" y="1784096"/>
                    <a:pt x="1084453" y="1745996"/>
                    <a:pt x="1363726" y="1745996"/>
                  </a:cubicBezTo>
                  <a:cubicBezTo>
                    <a:pt x="1428877" y="1745996"/>
                    <a:pt x="1468247" y="1748155"/>
                    <a:pt x="1468628" y="1748155"/>
                  </a:cubicBezTo>
                  <a:lnTo>
                    <a:pt x="1467231" y="1773555"/>
                  </a:lnTo>
                  <a:lnTo>
                    <a:pt x="1467231" y="1748155"/>
                  </a:lnTo>
                  <a:lnTo>
                    <a:pt x="17345913" y="1748155"/>
                  </a:lnTo>
                  <a:cubicBezTo>
                    <a:pt x="18525489" y="1748155"/>
                    <a:pt x="19140043" y="1580769"/>
                    <a:pt x="19354800" y="1045083"/>
                  </a:cubicBezTo>
                  <a:lnTo>
                    <a:pt x="19378422" y="1054481"/>
                  </a:lnTo>
                  <a:lnTo>
                    <a:pt x="19354800" y="1045083"/>
                  </a:lnTo>
                  <a:cubicBezTo>
                    <a:pt x="19409156" y="909447"/>
                    <a:pt x="19430619" y="788543"/>
                    <a:pt x="19430619" y="682117"/>
                  </a:cubicBezTo>
                  <a:cubicBezTo>
                    <a:pt x="19430619" y="252095"/>
                    <a:pt x="19078956" y="43307"/>
                    <a:pt x="19079972" y="43815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415798" y="3365881"/>
              <a:ext cx="287020" cy="407035"/>
            </a:xfrm>
            <a:custGeom>
              <a:avLst/>
              <a:gdLst/>
              <a:ahLst/>
              <a:cxnLst/>
              <a:rect l="l" t="t" r="r" b="b"/>
              <a:pathLst>
                <a:path w="287020" h="407035">
                  <a:moveTo>
                    <a:pt x="26416" y="407035"/>
                  </a:moveTo>
                  <a:lnTo>
                    <a:pt x="0" y="363601"/>
                  </a:lnTo>
                  <a:lnTo>
                    <a:pt x="213995" y="233426"/>
                  </a:lnTo>
                  <a:lnTo>
                    <a:pt x="68580" y="29464"/>
                  </a:lnTo>
                  <a:lnTo>
                    <a:pt x="109982" y="0"/>
                  </a:lnTo>
                  <a:lnTo>
                    <a:pt x="287020" y="248412"/>
                  </a:lnTo>
                  <a:close/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9467533" y="0"/>
            <a:ext cx="2724467" cy="1462640"/>
            <a:chOff x="0" y="0"/>
            <a:chExt cx="5448935" cy="2925280"/>
          </a:xfrm>
        </p:grpSpPr>
        <p:sp>
          <p:nvSpPr>
            <p:cNvPr id="28" name="Freeform 28"/>
            <p:cNvSpPr/>
            <p:nvPr/>
          </p:nvSpPr>
          <p:spPr>
            <a:xfrm>
              <a:off x="1524" y="0"/>
              <a:ext cx="5447411" cy="2925191"/>
            </a:xfrm>
            <a:custGeom>
              <a:avLst/>
              <a:gdLst/>
              <a:ahLst/>
              <a:cxnLst/>
              <a:rect l="l" t="t" r="r" b="b"/>
              <a:pathLst>
                <a:path w="5447411" h="2925191">
                  <a:moveTo>
                    <a:pt x="0" y="0"/>
                  </a:moveTo>
                  <a:lnTo>
                    <a:pt x="5447411" y="2925191"/>
                  </a:lnTo>
                  <a:lnTo>
                    <a:pt x="5447411" y="0"/>
                  </a:lnTo>
                  <a:close/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9926333" y="5198002"/>
            <a:ext cx="2278659" cy="1691748"/>
            <a:chOff x="0" y="0"/>
            <a:chExt cx="4557319" cy="3383496"/>
          </a:xfrm>
        </p:grpSpPr>
        <p:sp>
          <p:nvSpPr>
            <p:cNvPr id="30" name="Freeform 30"/>
            <p:cNvSpPr/>
            <p:nvPr/>
          </p:nvSpPr>
          <p:spPr>
            <a:xfrm>
              <a:off x="63500" y="1726946"/>
              <a:ext cx="772668" cy="1593088"/>
            </a:xfrm>
            <a:custGeom>
              <a:avLst/>
              <a:gdLst/>
              <a:ahLst/>
              <a:cxnLst/>
              <a:rect l="l" t="t" r="r" b="b"/>
              <a:pathLst>
                <a:path w="772668" h="1593088">
                  <a:moveTo>
                    <a:pt x="0" y="86233"/>
                  </a:moveTo>
                  <a:lnTo>
                    <a:pt x="467868" y="1593088"/>
                  </a:lnTo>
                  <a:lnTo>
                    <a:pt x="772668" y="1593088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31" name="Freeform 31"/>
            <p:cNvSpPr/>
            <p:nvPr/>
          </p:nvSpPr>
          <p:spPr>
            <a:xfrm>
              <a:off x="638556" y="633857"/>
              <a:ext cx="1112012" cy="2686177"/>
            </a:xfrm>
            <a:custGeom>
              <a:avLst/>
              <a:gdLst/>
              <a:ahLst/>
              <a:cxnLst/>
              <a:rect l="l" t="t" r="r" b="b"/>
              <a:pathLst>
                <a:path w="1112012" h="2686177">
                  <a:moveTo>
                    <a:pt x="278003" y="0"/>
                  </a:moveTo>
                  <a:lnTo>
                    <a:pt x="0" y="86360"/>
                  </a:lnTo>
                  <a:lnTo>
                    <a:pt x="807212" y="2686177"/>
                  </a:lnTo>
                  <a:lnTo>
                    <a:pt x="1112012" y="2686177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1375918" y="63500"/>
              <a:ext cx="1289050" cy="3256534"/>
            </a:xfrm>
            <a:custGeom>
              <a:avLst/>
              <a:gdLst/>
              <a:ahLst/>
              <a:cxnLst/>
              <a:rect l="l" t="t" r="r" b="b"/>
              <a:pathLst>
                <a:path w="1289050" h="3256534">
                  <a:moveTo>
                    <a:pt x="0" y="86360"/>
                  </a:moveTo>
                  <a:lnTo>
                    <a:pt x="984250" y="3256534"/>
                  </a:lnTo>
                  <a:lnTo>
                    <a:pt x="1289050" y="3256534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33" name="Freeform 33"/>
            <p:cNvSpPr/>
            <p:nvPr/>
          </p:nvSpPr>
          <p:spPr>
            <a:xfrm>
              <a:off x="2468880" y="638556"/>
              <a:ext cx="1097915" cy="2681351"/>
            </a:xfrm>
            <a:custGeom>
              <a:avLst/>
              <a:gdLst/>
              <a:ahLst/>
              <a:cxnLst/>
              <a:rect l="l" t="t" r="r" b="b"/>
              <a:pathLst>
                <a:path w="1097915" h="2681351">
                  <a:moveTo>
                    <a:pt x="0" y="86233"/>
                  </a:moveTo>
                  <a:lnTo>
                    <a:pt x="805688" y="2681351"/>
                  </a:lnTo>
                  <a:lnTo>
                    <a:pt x="966978" y="2681351"/>
                  </a:lnTo>
                  <a:lnTo>
                    <a:pt x="1097915" y="2640711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3561842" y="1213612"/>
              <a:ext cx="931926" cy="2106422"/>
            </a:xfrm>
            <a:custGeom>
              <a:avLst/>
              <a:gdLst/>
              <a:ahLst/>
              <a:cxnLst/>
              <a:rect l="l" t="t" r="r" b="b"/>
              <a:pathLst>
                <a:path w="931926" h="2106422">
                  <a:moveTo>
                    <a:pt x="278003" y="0"/>
                  </a:moveTo>
                  <a:lnTo>
                    <a:pt x="0" y="86360"/>
                  </a:lnTo>
                  <a:lnTo>
                    <a:pt x="627126" y="2106422"/>
                  </a:lnTo>
                  <a:lnTo>
                    <a:pt x="931926" y="2106422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</p:grpSp>
      <p:sp>
        <p:nvSpPr>
          <p:cNvPr id="35" name="TextBox 35"/>
          <p:cNvSpPr txBox="1"/>
          <p:nvPr/>
        </p:nvSpPr>
        <p:spPr>
          <a:xfrm>
            <a:off x="1178738" y="1903172"/>
            <a:ext cx="9057024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20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Comisión Interdepartamental sobre Despoblamiento Rural (CIDR) se encarga de coordinarlo y pone en marcha un proceso de participación: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773515" y="3011958"/>
            <a:ext cx="616141" cy="483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6"/>
              </a:lnSpc>
            </a:pPr>
            <a:r>
              <a:rPr lang="en-US" sz="103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Etapa 0 Deﬁnición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189772" y="3630244"/>
            <a:ext cx="1807115" cy="306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7"/>
              </a:lnSpc>
            </a:pPr>
            <a:r>
              <a:rPr lang="en-US" sz="1119">
                <a:solidFill>
                  <a:srgbClr val="425B42"/>
                </a:solidFill>
                <a:latin typeface="Open Sans"/>
                <a:ea typeface="Open Sans"/>
                <a:cs typeface="Open Sans"/>
                <a:sym typeface="Open Sans"/>
              </a:rPr>
              <a:t>octubre 2020 - enero 2021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183882" y="4493603"/>
            <a:ext cx="622954" cy="481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7"/>
              </a:lnSpc>
            </a:pPr>
            <a:r>
              <a:rPr lang="en-US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Etapa 3 Redacción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555950" y="5105540"/>
            <a:ext cx="1904517" cy="306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7"/>
              </a:lnSpc>
            </a:pPr>
            <a:r>
              <a:rPr lang="en-US" sz="1119">
                <a:solidFill>
                  <a:srgbClr val="425B42"/>
                </a:solidFill>
                <a:latin typeface="Open Sans"/>
                <a:ea typeface="Open Sans"/>
                <a:cs typeface="Open Sans"/>
                <a:sym typeface="Open Sans"/>
              </a:rPr>
              <a:t>julio 2021 - diciembre 2021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707250" y="3005608"/>
            <a:ext cx="989191" cy="530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84"/>
              </a:lnSpc>
            </a:pPr>
            <a:r>
              <a:rPr lang="en-US" sz="110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Etapa 1 Recollida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424075" y="3636594"/>
            <a:ext cx="1651159" cy="284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22"/>
              </a:lnSpc>
            </a:pPr>
            <a:r>
              <a:rPr lang="en-US" sz="1049">
                <a:solidFill>
                  <a:srgbClr val="425B42"/>
                </a:solidFill>
                <a:latin typeface="Open Sans"/>
                <a:ea typeface="Open Sans"/>
                <a:cs typeface="Open Sans"/>
                <a:sym typeface="Open Sans"/>
              </a:rPr>
              <a:t>febrero 2021 - marzo 2021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579555" y="4480903"/>
            <a:ext cx="708901" cy="77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3"/>
              </a:lnSpc>
            </a:pPr>
            <a:r>
              <a:rPr lang="en-US" sz="104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Etapa 4 Publicación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8580349" y="5105540"/>
            <a:ext cx="887184" cy="306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7"/>
              </a:lnSpc>
            </a:pPr>
            <a:r>
              <a:rPr lang="en-US" sz="1119">
                <a:solidFill>
                  <a:srgbClr val="425B42"/>
                </a:solidFill>
                <a:latin typeface="Open Sans"/>
                <a:ea typeface="Open Sans"/>
                <a:cs typeface="Open Sans"/>
                <a:sym typeface="Open Sans"/>
              </a:rPr>
              <a:t>mayo 2022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8359547" y="2999258"/>
            <a:ext cx="616579" cy="530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2"/>
              </a:lnSpc>
            </a:pPr>
            <a:r>
              <a:rPr lang="en-US" sz="111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Etapa 2 Consulta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936662" y="3630244"/>
            <a:ext cx="1479410" cy="306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7"/>
              </a:lnSpc>
            </a:pPr>
            <a:r>
              <a:rPr lang="en-US" sz="1119">
                <a:solidFill>
                  <a:srgbClr val="425B42"/>
                </a:solidFill>
                <a:latin typeface="Open Sans"/>
                <a:ea typeface="Open Sans"/>
                <a:cs typeface="Open Sans"/>
                <a:sym typeface="Open Sans"/>
              </a:rPr>
              <a:t>abril 2021 - junio 2021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214279" y="966502"/>
            <a:ext cx="4492971" cy="323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11"/>
              </a:lnSpc>
            </a:pPr>
            <a:r>
              <a:rPr lang="en-US" sz="193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Proceso de participación y redacción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602429" y="2561429"/>
            <a:ext cx="2176451" cy="418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8"/>
              </a:lnSpc>
            </a:pPr>
            <a:r>
              <a:rPr lang="en-US" sz="1119" b="1">
                <a:solidFill>
                  <a:srgbClr val="425B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Participación de 1.247 personas y 357 entidades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355733" y="2579404"/>
            <a:ext cx="1787843" cy="394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5"/>
              </a:lnSpc>
              <a:spcBef>
                <a:spcPct val="0"/>
              </a:spcBef>
            </a:pPr>
            <a:r>
              <a:rPr lang="en-US" sz="1077" b="1">
                <a:solidFill>
                  <a:srgbClr val="425B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282 aportaciones</a:t>
            </a:r>
          </a:p>
          <a:p>
            <a:pPr>
              <a:lnSpc>
                <a:spcPts val="1615"/>
              </a:lnSpc>
              <a:spcBef>
                <a:spcPct val="0"/>
              </a:spcBef>
            </a:pPr>
            <a:r>
              <a:rPr lang="en-US" sz="1077" b="1">
                <a:solidFill>
                  <a:srgbClr val="425B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4.741 acciones propuestas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234519" y="4270862"/>
            <a:ext cx="6169343" cy="200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8"/>
              </a:lnSpc>
              <a:spcBef>
                <a:spcPct val="0"/>
              </a:spcBef>
            </a:pPr>
            <a:r>
              <a:rPr lang="en-US" sz="1119" b="1">
                <a:solidFill>
                  <a:srgbClr val="425B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 las 892 acciones, 275 fueron priorizadas y 59 fueron escogidas acciones estratégicas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5783479"/>
            <a:ext cx="2029098" cy="1074521"/>
            <a:chOff x="0" y="0"/>
            <a:chExt cx="4058196" cy="21490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8158" cy="2149094"/>
            </a:xfrm>
            <a:custGeom>
              <a:avLst/>
              <a:gdLst/>
              <a:ahLst/>
              <a:cxnLst/>
              <a:rect l="l" t="t" r="r" b="b"/>
              <a:pathLst>
                <a:path w="4058158" h="2149094">
                  <a:moveTo>
                    <a:pt x="0" y="2149094"/>
                  </a:moveTo>
                  <a:lnTo>
                    <a:pt x="4058158" y="2123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670567" y="6607918"/>
            <a:ext cx="216624" cy="250082"/>
            <a:chOff x="0" y="0"/>
            <a:chExt cx="433248" cy="5001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3197" cy="500126"/>
            </a:xfrm>
            <a:custGeom>
              <a:avLst/>
              <a:gdLst/>
              <a:ahLst/>
              <a:cxnLst/>
              <a:rect l="l" t="t" r="r" b="b"/>
              <a:pathLst>
                <a:path w="433197" h="500126">
                  <a:moveTo>
                    <a:pt x="278003" y="0"/>
                  </a:moveTo>
                  <a:lnTo>
                    <a:pt x="0" y="86360"/>
                  </a:lnTo>
                  <a:lnTo>
                    <a:pt x="128397" y="500126"/>
                  </a:lnTo>
                  <a:lnTo>
                    <a:pt x="433197" y="500126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467533" y="0"/>
            <a:ext cx="2724467" cy="1462640"/>
            <a:chOff x="0" y="0"/>
            <a:chExt cx="5448935" cy="2925280"/>
          </a:xfrm>
        </p:grpSpPr>
        <p:sp>
          <p:nvSpPr>
            <p:cNvPr id="7" name="Freeform 7"/>
            <p:cNvSpPr/>
            <p:nvPr/>
          </p:nvSpPr>
          <p:spPr>
            <a:xfrm>
              <a:off x="1524" y="0"/>
              <a:ext cx="5447411" cy="2925191"/>
            </a:xfrm>
            <a:custGeom>
              <a:avLst/>
              <a:gdLst/>
              <a:ahLst/>
              <a:cxnLst/>
              <a:rect l="l" t="t" r="r" b="b"/>
              <a:pathLst>
                <a:path w="5447411" h="2925191">
                  <a:moveTo>
                    <a:pt x="0" y="0"/>
                  </a:moveTo>
                  <a:lnTo>
                    <a:pt x="5447411" y="2925191"/>
                  </a:lnTo>
                  <a:lnTo>
                    <a:pt x="5447411" y="0"/>
                  </a:lnTo>
                  <a:close/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926333" y="5198002"/>
            <a:ext cx="2278659" cy="1691748"/>
            <a:chOff x="0" y="0"/>
            <a:chExt cx="4557319" cy="3383496"/>
          </a:xfrm>
        </p:grpSpPr>
        <p:sp>
          <p:nvSpPr>
            <p:cNvPr id="9" name="Freeform 9"/>
            <p:cNvSpPr/>
            <p:nvPr/>
          </p:nvSpPr>
          <p:spPr>
            <a:xfrm>
              <a:off x="63500" y="1726946"/>
              <a:ext cx="772668" cy="1593088"/>
            </a:xfrm>
            <a:custGeom>
              <a:avLst/>
              <a:gdLst/>
              <a:ahLst/>
              <a:cxnLst/>
              <a:rect l="l" t="t" r="r" b="b"/>
              <a:pathLst>
                <a:path w="772668" h="1593088">
                  <a:moveTo>
                    <a:pt x="0" y="86233"/>
                  </a:moveTo>
                  <a:lnTo>
                    <a:pt x="467868" y="1593088"/>
                  </a:lnTo>
                  <a:lnTo>
                    <a:pt x="772668" y="1593088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638556" y="633857"/>
              <a:ext cx="1112012" cy="2686177"/>
            </a:xfrm>
            <a:custGeom>
              <a:avLst/>
              <a:gdLst/>
              <a:ahLst/>
              <a:cxnLst/>
              <a:rect l="l" t="t" r="r" b="b"/>
              <a:pathLst>
                <a:path w="1112012" h="2686177">
                  <a:moveTo>
                    <a:pt x="278003" y="0"/>
                  </a:moveTo>
                  <a:lnTo>
                    <a:pt x="0" y="86360"/>
                  </a:lnTo>
                  <a:lnTo>
                    <a:pt x="807212" y="2686177"/>
                  </a:lnTo>
                  <a:lnTo>
                    <a:pt x="1112012" y="2686177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375918" y="63500"/>
              <a:ext cx="1289050" cy="3256534"/>
            </a:xfrm>
            <a:custGeom>
              <a:avLst/>
              <a:gdLst/>
              <a:ahLst/>
              <a:cxnLst/>
              <a:rect l="l" t="t" r="r" b="b"/>
              <a:pathLst>
                <a:path w="1289050" h="3256534">
                  <a:moveTo>
                    <a:pt x="0" y="86360"/>
                  </a:moveTo>
                  <a:lnTo>
                    <a:pt x="984250" y="3256534"/>
                  </a:lnTo>
                  <a:lnTo>
                    <a:pt x="1289050" y="3256534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2468880" y="638556"/>
              <a:ext cx="1097915" cy="2681351"/>
            </a:xfrm>
            <a:custGeom>
              <a:avLst/>
              <a:gdLst/>
              <a:ahLst/>
              <a:cxnLst/>
              <a:rect l="l" t="t" r="r" b="b"/>
              <a:pathLst>
                <a:path w="1097915" h="2681351">
                  <a:moveTo>
                    <a:pt x="0" y="86233"/>
                  </a:moveTo>
                  <a:lnTo>
                    <a:pt x="805688" y="2681351"/>
                  </a:lnTo>
                  <a:lnTo>
                    <a:pt x="966978" y="2681351"/>
                  </a:lnTo>
                  <a:lnTo>
                    <a:pt x="1097915" y="2640711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3561842" y="1213612"/>
              <a:ext cx="931926" cy="2106422"/>
            </a:xfrm>
            <a:custGeom>
              <a:avLst/>
              <a:gdLst/>
              <a:ahLst/>
              <a:cxnLst/>
              <a:rect l="l" t="t" r="r" b="b"/>
              <a:pathLst>
                <a:path w="931926" h="2106422">
                  <a:moveTo>
                    <a:pt x="278003" y="0"/>
                  </a:moveTo>
                  <a:lnTo>
                    <a:pt x="0" y="86360"/>
                  </a:lnTo>
                  <a:lnTo>
                    <a:pt x="627126" y="2106422"/>
                  </a:lnTo>
                  <a:lnTo>
                    <a:pt x="931926" y="2106422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178738" y="2114550"/>
            <a:ext cx="9651029" cy="3244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7428" lvl="1" indent="-208714">
              <a:lnSpc>
                <a:spcPts val="2320"/>
              </a:lnSpc>
              <a:buFont typeface="Arial"/>
              <a:buChar char="•"/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Acuerdo de Gobierno, de 24 de mayo de 2022, en relación con la Agenda Rural de Catalunya</a:t>
            </a:r>
          </a:p>
          <a:p>
            <a:pPr>
              <a:lnSpc>
                <a:spcPts val="2320"/>
              </a:lnSpc>
            </a:pPr>
            <a:endParaRPr lang="en-US" sz="1933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17428" lvl="1" indent="-208714">
              <a:lnSpc>
                <a:spcPts val="2320"/>
              </a:lnSpc>
              <a:buFont typeface="Arial"/>
              <a:buChar char="•"/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Acuerdo de Gobierno, de 19 de julio de 2022, de la </a:t>
            </a:r>
            <a:r>
              <a:rPr lang="en-US" sz="193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Comisión Interdepartamental de Gobernanza Rural</a:t>
            </a:r>
          </a:p>
          <a:p>
            <a:pPr>
              <a:lnSpc>
                <a:spcPts val="2320"/>
              </a:lnSpc>
            </a:pPr>
            <a:endParaRPr lang="en-US" sz="1933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417428" lvl="1" indent="-208714">
              <a:lnSpc>
                <a:spcPts val="2320"/>
              </a:lnSpc>
              <a:buFont typeface="Arial"/>
              <a:buChar char="•"/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Acuerdo parlamentario, de 20 de diciembre de 2023, de la </a:t>
            </a:r>
            <a:r>
              <a:rPr lang="en-US" sz="193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Comisión de Seguimiento del Parlamento de Catalunya</a:t>
            </a: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>
              <a:lnSpc>
                <a:spcPts val="2320"/>
              </a:lnSpc>
            </a:pPr>
            <a:endParaRPr lang="en-US" sz="1933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17428" lvl="1" indent="-208714">
              <a:lnSpc>
                <a:spcPts val="2320"/>
              </a:lnSpc>
              <a:buFont typeface="Arial"/>
              <a:buChar char="•"/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Acuerdo parlamentario, de 15 de abril de 2025, por el que se modifica la composición de la </a:t>
            </a:r>
            <a:r>
              <a:rPr lang="en-US" sz="193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Comisión Interdepartamental de Gobernanza Rural.</a:t>
            </a:r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79678" y="841560"/>
            <a:ext cx="3654520" cy="664705"/>
            <a:chOff x="0" y="0"/>
            <a:chExt cx="7309040" cy="132941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309104" cy="1329436"/>
            </a:xfrm>
            <a:custGeom>
              <a:avLst/>
              <a:gdLst/>
              <a:ahLst/>
              <a:cxnLst/>
              <a:rect l="l" t="t" r="r" b="b"/>
              <a:pathLst>
                <a:path w="7309104" h="1329436">
                  <a:moveTo>
                    <a:pt x="6644386" y="1329436"/>
                  </a:moveTo>
                  <a:lnTo>
                    <a:pt x="664718" y="1329436"/>
                  </a:lnTo>
                  <a:cubicBezTo>
                    <a:pt x="297561" y="1329436"/>
                    <a:pt x="0" y="1031748"/>
                    <a:pt x="0" y="664718"/>
                  </a:cubicBezTo>
                  <a:cubicBezTo>
                    <a:pt x="0" y="297688"/>
                    <a:pt x="297561" y="0"/>
                    <a:pt x="664718" y="0"/>
                  </a:cubicBezTo>
                  <a:lnTo>
                    <a:pt x="6644386" y="0"/>
                  </a:lnTo>
                  <a:cubicBezTo>
                    <a:pt x="7011543" y="0"/>
                    <a:pt x="7309104" y="297561"/>
                    <a:pt x="7309104" y="664718"/>
                  </a:cubicBezTo>
                  <a:cubicBezTo>
                    <a:pt x="7309104" y="1031875"/>
                    <a:pt x="7011543" y="1329436"/>
                    <a:pt x="6644386" y="1329436"/>
                  </a:cubicBezTo>
                </a:path>
              </a:pathLst>
            </a:custGeom>
            <a:solidFill>
              <a:srgbClr val="698348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214279" y="960152"/>
            <a:ext cx="4492971" cy="348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0"/>
              </a:lnSpc>
            </a:pPr>
            <a:r>
              <a:rPr lang="en-US" sz="2093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Acuerdos de Gobierno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79678" y="841560"/>
            <a:ext cx="2094217" cy="664705"/>
            <a:chOff x="0" y="0"/>
            <a:chExt cx="4188435" cy="13294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88460" cy="1329436"/>
            </a:xfrm>
            <a:custGeom>
              <a:avLst/>
              <a:gdLst/>
              <a:ahLst/>
              <a:cxnLst/>
              <a:rect l="l" t="t" r="r" b="b"/>
              <a:pathLst>
                <a:path w="4188460" h="1329436">
                  <a:moveTo>
                    <a:pt x="3523742" y="1329436"/>
                  </a:moveTo>
                  <a:lnTo>
                    <a:pt x="664718" y="1329436"/>
                  </a:lnTo>
                  <a:cubicBezTo>
                    <a:pt x="297561" y="1329436"/>
                    <a:pt x="0" y="1031748"/>
                    <a:pt x="0" y="664718"/>
                  </a:cubicBezTo>
                  <a:cubicBezTo>
                    <a:pt x="0" y="297688"/>
                    <a:pt x="297561" y="0"/>
                    <a:pt x="664718" y="0"/>
                  </a:cubicBezTo>
                  <a:lnTo>
                    <a:pt x="3523742" y="0"/>
                  </a:lnTo>
                  <a:cubicBezTo>
                    <a:pt x="3890899" y="0"/>
                    <a:pt x="4188460" y="297561"/>
                    <a:pt x="4188460" y="664718"/>
                  </a:cubicBezTo>
                  <a:cubicBezTo>
                    <a:pt x="4188460" y="1031875"/>
                    <a:pt x="3890899" y="1329436"/>
                    <a:pt x="3523742" y="1329436"/>
                  </a:cubicBezTo>
                </a:path>
              </a:pathLst>
            </a:custGeom>
            <a:solidFill>
              <a:srgbClr val="425B42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771990" y="2759006"/>
            <a:ext cx="1659071" cy="289363"/>
            <a:chOff x="0" y="0"/>
            <a:chExt cx="3318142" cy="5787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18129" cy="578739"/>
            </a:xfrm>
            <a:custGeom>
              <a:avLst/>
              <a:gdLst/>
              <a:ahLst/>
              <a:cxnLst/>
              <a:rect l="l" t="t" r="r" b="b"/>
              <a:pathLst>
                <a:path w="3318129" h="578739">
                  <a:moveTo>
                    <a:pt x="3318129" y="578739"/>
                  </a:moveTo>
                  <a:lnTo>
                    <a:pt x="0" y="578739"/>
                  </a:lnTo>
                  <a:lnTo>
                    <a:pt x="0" y="0"/>
                  </a:lnTo>
                  <a:lnTo>
                    <a:pt x="3318129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387899" y="2054098"/>
            <a:ext cx="427253" cy="445015"/>
            <a:chOff x="0" y="0"/>
            <a:chExt cx="854507" cy="890029"/>
          </a:xfrm>
        </p:grpSpPr>
        <p:sp>
          <p:nvSpPr>
            <p:cNvPr id="7" name="Freeform 7"/>
            <p:cNvSpPr/>
            <p:nvPr/>
          </p:nvSpPr>
          <p:spPr>
            <a:xfrm>
              <a:off x="-8128" y="0"/>
              <a:ext cx="870712" cy="890016"/>
            </a:xfrm>
            <a:custGeom>
              <a:avLst/>
              <a:gdLst/>
              <a:ahLst/>
              <a:cxnLst/>
              <a:rect l="l" t="t" r="r" b="b"/>
              <a:pathLst>
                <a:path w="870712" h="890016">
                  <a:moveTo>
                    <a:pt x="435356" y="547624"/>
                  </a:moveTo>
                  <a:cubicBezTo>
                    <a:pt x="378714" y="547624"/>
                    <a:pt x="332613" y="501523"/>
                    <a:pt x="332613" y="444881"/>
                  </a:cubicBezTo>
                  <a:cubicBezTo>
                    <a:pt x="332613" y="388239"/>
                    <a:pt x="378714" y="342138"/>
                    <a:pt x="435356" y="342138"/>
                  </a:cubicBezTo>
                  <a:cubicBezTo>
                    <a:pt x="491998" y="342138"/>
                    <a:pt x="538099" y="388239"/>
                    <a:pt x="538099" y="444881"/>
                  </a:cubicBezTo>
                  <a:cubicBezTo>
                    <a:pt x="538099" y="501523"/>
                    <a:pt x="491998" y="547624"/>
                    <a:pt x="435356" y="547624"/>
                  </a:cubicBezTo>
                  <a:moveTo>
                    <a:pt x="435356" y="273812"/>
                  </a:moveTo>
                  <a:cubicBezTo>
                    <a:pt x="340995" y="273812"/>
                    <a:pt x="264160" y="350647"/>
                    <a:pt x="264160" y="445008"/>
                  </a:cubicBezTo>
                  <a:cubicBezTo>
                    <a:pt x="264160" y="539369"/>
                    <a:pt x="340868" y="616204"/>
                    <a:pt x="435356" y="616204"/>
                  </a:cubicBezTo>
                  <a:cubicBezTo>
                    <a:pt x="529844" y="616204"/>
                    <a:pt x="606552" y="539369"/>
                    <a:pt x="606552" y="445008"/>
                  </a:cubicBezTo>
                  <a:cubicBezTo>
                    <a:pt x="606552" y="350647"/>
                    <a:pt x="529844" y="273812"/>
                    <a:pt x="435356" y="273812"/>
                  </a:cubicBezTo>
                  <a:moveTo>
                    <a:pt x="732790" y="683006"/>
                  </a:moveTo>
                  <a:cubicBezTo>
                    <a:pt x="682625" y="658368"/>
                    <a:pt x="624840" y="660146"/>
                    <a:pt x="575945" y="688340"/>
                  </a:cubicBezTo>
                  <a:cubicBezTo>
                    <a:pt x="527050" y="716534"/>
                    <a:pt x="496570" y="765683"/>
                    <a:pt x="492887" y="821436"/>
                  </a:cubicBezTo>
                  <a:lnTo>
                    <a:pt x="377952" y="821436"/>
                  </a:lnTo>
                  <a:cubicBezTo>
                    <a:pt x="374269" y="765683"/>
                    <a:pt x="343789" y="716534"/>
                    <a:pt x="294894" y="688340"/>
                  </a:cubicBezTo>
                  <a:cubicBezTo>
                    <a:pt x="245999" y="660146"/>
                    <a:pt x="188087" y="658241"/>
                    <a:pt x="138049" y="683006"/>
                  </a:cubicBezTo>
                  <a:lnTo>
                    <a:pt x="80518" y="583438"/>
                  </a:lnTo>
                  <a:cubicBezTo>
                    <a:pt x="126873" y="552450"/>
                    <a:pt x="154305" y="501396"/>
                    <a:pt x="154305" y="444881"/>
                  </a:cubicBezTo>
                  <a:cubicBezTo>
                    <a:pt x="154305" y="388366"/>
                    <a:pt x="126873" y="337439"/>
                    <a:pt x="80518" y="306451"/>
                  </a:cubicBezTo>
                  <a:lnTo>
                    <a:pt x="137922" y="207010"/>
                  </a:lnTo>
                  <a:cubicBezTo>
                    <a:pt x="188087" y="231648"/>
                    <a:pt x="245745" y="229997"/>
                    <a:pt x="294767" y="201676"/>
                  </a:cubicBezTo>
                  <a:cubicBezTo>
                    <a:pt x="343789" y="173355"/>
                    <a:pt x="374142" y="124206"/>
                    <a:pt x="377825" y="68580"/>
                  </a:cubicBezTo>
                  <a:lnTo>
                    <a:pt x="492760" y="68580"/>
                  </a:lnTo>
                  <a:cubicBezTo>
                    <a:pt x="496443" y="124333"/>
                    <a:pt x="526923" y="173482"/>
                    <a:pt x="575818" y="201676"/>
                  </a:cubicBezTo>
                  <a:cubicBezTo>
                    <a:pt x="624713" y="229870"/>
                    <a:pt x="682625" y="231775"/>
                    <a:pt x="732663" y="207010"/>
                  </a:cubicBezTo>
                  <a:lnTo>
                    <a:pt x="790067" y="306451"/>
                  </a:lnTo>
                  <a:cubicBezTo>
                    <a:pt x="743712" y="337439"/>
                    <a:pt x="716280" y="388493"/>
                    <a:pt x="716280" y="445008"/>
                  </a:cubicBezTo>
                  <a:cubicBezTo>
                    <a:pt x="716280" y="501523"/>
                    <a:pt x="743712" y="552577"/>
                    <a:pt x="790067" y="583565"/>
                  </a:cubicBezTo>
                  <a:close/>
                  <a:moveTo>
                    <a:pt x="834136" y="530225"/>
                  </a:moveTo>
                  <a:cubicBezTo>
                    <a:pt x="803275" y="512445"/>
                    <a:pt x="784860" y="480568"/>
                    <a:pt x="784860" y="445008"/>
                  </a:cubicBezTo>
                  <a:cubicBezTo>
                    <a:pt x="784860" y="409448"/>
                    <a:pt x="803275" y="377444"/>
                    <a:pt x="834136" y="359664"/>
                  </a:cubicBezTo>
                  <a:cubicBezTo>
                    <a:pt x="861314" y="343916"/>
                    <a:pt x="870712" y="308991"/>
                    <a:pt x="854964" y="281813"/>
                  </a:cubicBezTo>
                  <a:lnTo>
                    <a:pt x="786638" y="163195"/>
                  </a:lnTo>
                  <a:cubicBezTo>
                    <a:pt x="770890" y="135890"/>
                    <a:pt x="735965" y="126492"/>
                    <a:pt x="708660" y="142240"/>
                  </a:cubicBezTo>
                  <a:cubicBezTo>
                    <a:pt x="677799" y="160147"/>
                    <a:pt x="640969" y="160147"/>
                    <a:pt x="610108" y="142240"/>
                  </a:cubicBezTo>
                  <a:cubicBezTo>
                    <a:pt x="579247" y="124333"/>
                    <a:pt x="560832" y="92583"/>
                    <a:pt x="560832" y="57023"/>
                  </a:cubicBezTo>
                  <a:cubicBezTo>
                    <a:pt x="560832" y="25654"/>
                    <a:pt x="535305" y="0"/>
                    <a:pt x="503809" y="0"/>
                  </a:cubicBezTo>
                  <a:lnTo>
                    <a:pt x="366903" y="0"/>
                  </a:lnTo>
                  <a:cubicBezTo>
                    <a:pt x="335407" y="0"/>
                    <a:pt x="309880" y="25654"/>
                    <a:pt x="309880" y="57023"/>
                  </a:cubicBezTo>
                  <a:cubicBezTo>
                    <a:pt x="309880" y="92583"/>
                    <a:pt x="291465" y="124587"/>
                    <a:pt x="260604" y="142240"/>
                  </a:cubicBezTo>
                  <a:cubicBezTo>
                    <a:pt x="229743" y="159893"/>
                    <a:pt x="192913" y="160020"/>
                    <a:pt x="162052" y="142240"/>
                  </a:cubicBezTo>
                  <a:cubicBezTo>
                    <a:pt x="134874" y="126619"/>
                    <a:pt x="99949" y="136017"/>
                    <a:pt x="84201" y="163195"/>
                  </a:cubicBezTo>
                  <a:lnTo>
                    <a:pt x="15748" y="281813"/>
                  </a:lnTo>
                  <a:cubicBezTo>
                    <a:pt x="0" y="309118"/>
                    <a:pt x="9398" y="344043"/>
                    <a:pt x="36576" y="359791"/>
                  </a:cubicBezTo>
                  <a:cubicBezTo>
                    <a:pt x="67437" y="377571"/>
                    <a:pt x="85852" y="409448"/>
                    <a:pt x="85852" y="445008"/>
                  </a:cubicBezTo>
                  <a:cubicBezTo>
                    <a:pt x="85852" y="480568"/>
                    <a:pt x="67437" y="512572"/>
                    <a:pt x="36576" y="530352"/>
                  </a:cubicBezTo>
                  <a:cubicBezTo>
                    <a:pt x="9398" y="546100"/>
                    <a:pt x="0" y="581025"/>
                    <a:pt x="15748" y="608203"/>
                  </a:cubicBezTo>
                  <a:lnTo>
                    <a:pt x="84201" y="726821"/>
                  </a:lnTo>
                  <a:cubicBezTo>
                    <a:pt x="99949" y="753999"/>
                    <a:pt x="134874" y="763397"/>
                    <a:pt x="162179" y="747776"/>
                  </a:cubicBezTo>
                  <a:cubicBezTo>
                    <a:pt x="193040" y="729869"/>
                    <a:pt x="229870" y="729869"/>
                    <a:pt x="260731" y="747776"/>
                  </a:cubicBezTo>
                  <a:cubicBezTo>
                    <a:pt x="291592" y="765683"/>
                    <a:pt x="310007" y="797433"/>
                    <a:pt x="310007" y="832993"/>
                  </a:cubicBezTo>
                  <a:cubicBezTo>
                    <a:pt x="310007" y="864489"/>
                    <a:pt x="335661" y="890016"/>
                    <a:pt x="367030" y="890016"/>
                  </a:cubicBezTo>
                  <a:lnTo>
                    <a:pt x="503809" y="890016"/>
                  </a:lnTo>
                  <a:cubicBezTo>
                    <a:pt x="535305" y="890016"/>
                    <a:pt x="560832" y="864362"/>
                    <a:pt x="560832" y="832993"/>
                  </a:cubicBezTo>
                  <a:cubicBezTo>
                    <a:pt x="560832" y="797433"/>
                    <a:pt x="579247" y="765429"/>
                    <a:pt x="610108" y="747776"/>
                  </a:cubicBezTo>
                  <a:cubicBezTo>
                    <a:pt x="640969" y="730123"/>
                    <a:pt x="677799" y="729996"/>
                    <a:pt x="708660" y="747776"/>
                  </a:cubicBezTo>
                  <a:cubicBezTo>
                    <a:pt x="735965" y="763397"/>
                    <a:pt x="770890" y="754126"/>
                    <a:pt x="786511" y="726821"/>
                  </a:cubicBezTo>
                  <a:lnTo>
                    <a:pt x="854964" y="608203"/>
                  </a:lnTo>
                  <a:cubicBezTo>
                    <a:pt x="870585" y="581025"/>
                    <a:pt x="861187" y="546100"/>
                    <a:pt x="834009" y="530352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235437" y="2759006"/>
            <a:ext cx="3032760" cy="289363"/>
            <a:chOff x="0" y="0"/>
            <a:chExt cx="6065520" cy="5787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65520" cy="578739"/>
            </a:xfrm>
            <a:custGeom>
              <a:avLst/>
              <a:gdLst/>
              <a:ahLst/>
              <a:cxnLst/>
              <a:rect l="l" t="t" r="r" b="b"/>
              <a:pathLst>
                <a:path w="6065520" h="578739">
                  <a:moveTo>
                    <a:pt x="6065520" y="578739"/>
                  </a:moveTo>
                  <a:lnTo>
                    <a:pt x="0" y="578739"/>
                  </a:lnTo>
                  <a:lnTo>
                    <a:pt x="0" y="0"/>
                  </a:lnTo>
                  <a:lnTo>
                    <a:pt x="6065520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554879" y="2052421"/>
            <a:ext cx="393878" cy="438855"/>
            <a:chOff x="0" y="0"/>
            <a:chExt cx="787756" cy="877710"/>
          </a:xfrm>
        </p:grpSpPr>
        <p:sp>
          <p:nvSpPr>
            <p:cNvPr id="11" name="Freeform 11"/>
            <p:cNvSpPr/>
            <p:nvPr/>
          </p:nvSpPr>
          <p:spPr>
            <a:xfrm>
              <a:off x="-6604" y="-6223"/>
              <a:ext cx="800862" cy="883920"/>
            </a:xfrm>
            <a:custGeom>
              <a:avLst/>
              <a:gdLst/>
              <a:ahLst/>
              <a:cxnLst/>
              <a:rect l="l" t="t" r="r" b="b"/>
              <a:pathLst>
                <a:path w="800862" h="883920">
                  <a:moveTo>
                    <a:pt x="726821" y="805180"/>
                  </a:moveTo>
                  <a:cubicBezTo>
                    <a:pt x="726821" y="811403"/>
                    <a:pt x="721741" y="816483"/>
                    <a:pt x="715518" y="816483"/>
                  </a:cubicBezTo>
                  <a:lnTo>
                    <a:pt x="85471" y="816483"/>
                  </a:lnTo>
                  <a:cubicBezTo>
                    <a:pt x="79248" y="816483"/>
                    <a:pt x="74168" y="811403"/>
                    <a:pt x="74168" y="805180"/>
                  </a:cubicBezTo>
                  <a:lnTo>
                    <a:pt x="74168" y="715137"/>
                  </a:lnTo>
                  <a:cubicBezTo>
                    <a:pt x="74168" y="708914"/>
                    <a:pt x="79248" y="703834"/>
                    <a:pt x="85471" y="703834"/>
                  </a:cubicBezTo>
                  <a:lnTo>
                    <a:pt x="715518" y="703834"/>
                  </a:lnTo>
                  <a:cubicBezTo>
                    <a:pt x="721741" y="703834"/>
                    <a:pt x="726821" y="708914"/>
                    <a:pt x="726821" y="715137"/>
                  </a:cubicBezTo>
                  <a:close/>
                  <a:moveTo>
                    <a:pt x="164211" y="388874"/>
                  </a:moveTo>
                  <a:lnTo>
                    <a:pt x="366776" y="388874"/>
                  </a:lnTo>
                  <a:lnTo>
                    <a:pt x="366776" y="636397"/>
                  </a:lnTo>
                  <a:lnTo>
                    <a:pt x="164211" y="636397"/>
                  </a:lnTo>
                  <a:close/>
                  <a:moveTo>
                    <a:pt x="74676" y="310261"/>
                  </a:moveTo>
                  <a:cubicBezTo>
                    <a:pt x="74168" y="308737"/>
                    <a:pt x="72898" y="304927"/>
                    <a:pt x="79248" y="300101"/>
                  </a:cubicBezTo>
                  <a:lnTo>
                    <a:pt x="384429" y="78867"/>
                  </a:lnTo>
                  <a:cubicBezTo>
                    <a:pt x="393065" y="72136"/>
                    <a:pt x="407924" y="72263"/>
                    <a:pt x="417195" y="79375"/>
                  </a:cubicBezTo>
                  <a:lnTo>
                    <a:pt x="721614" y="299847"/>
                  </a:lnTo>
                  <a:cubicBezTo>
                    <a:pt x="728218" y="304800"/>
                    <a:pt x="726948" y="308610"/>
                    <a:pt x="726440" y="310261"/>
                  </a:cubicBezTo>
                  <a:cubicBezTo>
                    <a:pt x="724535" y="315849"/>
                    <a:pt x="717423" y="321437"/>
                    <a:pt x="705612" y="321437"/>
                  </a:cubicBezTo>
                  <a:lnTo>
                    <a:pt x="95504" y="321437"/>
                  </a:lnTo>
                  <a:cubicBezTo>
                    <a:pt x="83693" y="321437"/>
                    <a:pt x="76454" y="315849"/>
                    <a:pt x="74549" y="310261"/>
                  </a:cubicBezTo>
                  <a:close/>
                  <a:moveTo>
                    <a:pt x="636778" y="636397"/>
                  </a:moveTo>
                  <a:lnTo>
                    <a:pt x="434213" y="636397"/>
                  </a:lnTo>
                  <a:lnTo>
                    <a:pt x="434213" y="388874"/>
                  </a:lnTo>
                  <a:lnTo>
                    <a:pt x="636778" y="388874"/>
                  </a:lnTo>
                  <a:close/>
                  <a:moveTo>
                    <a:pt x="715518" y="636397"/>
                  </a:moveTo>
                  <a:lnTo>
                    <a:pt x="704215" y="636397"/>
                  </a:lnTo>
                  <a:lnTo>
                    <a:pt x="704215" y="388874"/>
                  </a:lnTo>
                  <a:lnTo>
                    <a:pt x="705358" y="388874"/>
                  </a:lnTo>
                  <a:cubicBezTo>
                    <a:pt x="744601" y="388874"/>
                    <a:pt x="778764" y="365887"/>
                    <a:pt x="790194" y="331724"/>
                  </a:cubicBezTo>
                  <a:cubicBezTo>
                    <a:pt x="800862" y="300101"/>
                    <a:pt x="790194" y="267335"/>
                    <a:pt x="761619" y="245618"/>
                  </a:cubicBezTo>
                  <a:lnTo>
                    <a:pt x="457454" y="25019"/>
                  </a:lnTo>
                  <a:cubicBezTo>
                    <a:pt x="424307" y="0"/>
                    <a:pt x="376428" y="0"/>
                    <a:pt x="344170" y="24511"/>
                  </a:cubicBezTo>
                  <a:lnTo>
                    <a:pt x="39116" y="245618"/>
                  </a:lnTo>
                  <a:cubicBezTo>
                    <a:pt x="39116" y="245618"/>
                    <a:pt x="38735" y="245999"/>
                    <a:pt x="38481" y="246126"/>
                  </a:cubicBezTo>
                  <a:cubicBezTo>
                    <a:pt x="10668" y="267335"/>
                    <a:pt x="0" y="300101"/>
                    <a:pt x="10668" y="331724"/>
                  </a:cubicBezTo>
                  <a:cubicBezTo>
                    <a:pt x="22225" y="365887"/>
                    <a:pt x="56261" y="388874"/>
                    <a:pt x="95504" y="388874"/>
                  </a:cubicBezTo>
                  <a:lnTo>
                    <a:pt x="96647" y="388874"/>
                  </a:lnTo>
                  <a:lnTo>
                    <a:pt x="96647" y="636397"/>
                  </a:lnTo>
                  <a:lnTo>
                    <a:pt x="85471" y="636397"/>
                  </a:lnTo>
                  <a:cubicBezTo>
                    <a:pt x="42037" y="636397"/>
                    <a:pt x="6731" y="671703"/>
                    <a:pt x="6731" y="715137"/>
                  </a:cubicBezTo>
                  <a:lnTo>
                    <a:pt x="6731" y="805180"/>
                  </a:lnTo>
                  <a:cubicBezTo>
                    <a:pt x="6731" y="848614"/>
                    <a:pt x="42037" y="883920"/>
                    <a:pt x="85471" y="883920"/>
                  </a:cubicBezTo>
                  <a:lnTo>
                    <a:pt x="715518" y="883920"/>
                  </a:lnTo>
                  <a:cubicBezTo>
                    <a:pt x="758952" y="883920"/>
                    <a:pt x="794258" y="848614"/>
                    <a:pt x="794258" y="805180"/>
                  </a:cubicBezTo>
                  <a:lnTo>
                    <a:pt x="794258" y="715137"/>
                  </a:lnTo>
                  <a:cubicBezTo>
                    <a:pt x="794258" y="671703"/>
                    <a:pt x="758952" y="636397"/>
                    <a:pt x="715518" y="636397"/>
                  </a:cubicBezTo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45490" y="3603644"/>
            <a:ext cx="9923202" cy="1397832"/>
            <a:chOff x="0" y="0"/>
            <a:chExt cx="19846404" cy="279566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846417" cy="2795651"/>
            </a:xfrm>
            <a:custGeom>
              <a:avLst/>
              <a:gdLst/>
              <a:ahLst/>
              <a:cxnLst/>
              <a:rect l="l" t="t" r="r" b="b"/>
              <a:pathLst>
                <a:path w="19846417" h="2795651">
                  <a:moveTo>
                    <a:pt x="50800" y="0"/>
                  </a:moveTo>
                  <a:lnTo>
                    <a:pt x="50800" y="1744980"/>
                  </a:lnTo>
                  <a:lnTo>
                    <a:pt x="25400" y="1744980"/>
                  </a:lnTo>
                  <a:lnTo>
                    <a:pt x="50800" y="1744980"/>
                  </a:lnTo>
                  <a:cubicBezTo>
                    <a:pt x="50800" y="2000123"/>
                    <a:pt x="257683" y="2207006"/>
                    <a:pt x="512826" y="2207006"/>
                  </a:cubicBezTo>
                  <a:lnTo>
                    <a:pt x="512826" y="2232406"/>
                  </a:lnTo>
                  <a:lnTo>
                    <a:pt x="512826" y="2207006"/>
                  </a:lnTo>
                  <a:lnTo>
                    <a:pt x="9128125" y="2207006"/>
                  </a:lnTo>
                  <a:lnTo>
                    <a:pt x="9128125" y="2232406"/>
                  </a:lnTo>
                  <a:lnTo>
                    <a:pt x="9128125" y="2207006"/>
                  </a:lnTo>
                  <a:cubicBezTo>
                    <a:pt x="9267317" y="2207006"/>
                    <a:pt x="9400540" y="2263648"/>
                    <a:pt x="9497187" y="2363851"/>
                  </a:cubicBezTo>
                  <a:lnTo>
                    <a:pt x="9478899" y="2381504"/>
                  </a:lnTo>
                  <a:lnTo>
                    <a:pt x="9497187" y="2363851"/>
                  </a:lnTo>
                  <a:lnTo>
                    <a:pt x="9786620" y="2663825"/>
                  </a:lnTo>
                  <a:lnTo>
                    <a:pt x="9786620" y="2663825"/>
                  </a:lnTo>
                  <a:lnTo>
                    <a:pt x="9786620" y="2663825"/>
                  </a:lnTo>
                  <a:cubicBezTo>
                    <a:pt x="9858501" y="2738374"/>
                    <a:pt x="9976612" y="2739771"/>
                    <a:pt x="10050272" y="2668778"/>
                  </a:cubicBezTo>
                  <a:cubicBezTo>
                    <a:pt x="10052558" y="2666492"/>
                    <a:pt x="10054844" y="2664206"/>
                    <a:pt x="10057130" y="2661793"/>
                  </a:cubicBezTo>
                  <a:lnTo>
                    <a:pt x="10057130" y="2661793"/>
                  </a:lnTo>
                  <a:lnTo>
                    <a:pt x="10057130" y="2661793"/>
                  </a:lnTo>
                  <a:lnTo>
                    <a:pt x="10330434" y="2369693"/>
                  </a:lnTo>
                  <a:lnTo>
                    <a:pt x="10348976" y="2387092"/>
                  </a:lnTo>
                  <a:lnTo>
                    <a:pt x="10330434" y="2369693"/>
                  </a:lnTo>
                  <a:cubicBezTo>
                    <a:pt x="10427462" y="2266061"/>
                    <a:pt x="10562971" y="2207133"/>
                    <a:pt x="10704957" y="2207133"/>
                  </a:cubicBezTo>
                  <a:lnTo>
                    <a:pt x="10704957" y="2232533"/>
                  </a:lnTo>
                  <a:lnTo>
                    <a:pt x="10704957" y="2207133"/>
                  </a:lnTo>
                  <a:lnTo>
                    <a:pt x="19333590" y="2207133"/>
                  </a:lnTo>
                  <a:lnTo>
                    <a:pt x="19333590" y="2232533"/>
                  </a:lnTo>
                  <a:lnTo>
                    <a:pt x="19333590" y="2207133"/>
                  </a:lnTo>
                  <a:cubicBezTo>
                    <a:pt x="19588733" y="2207133"/>
                    <a:pt x="19795617" y="2000250"/>
                    <a:pt x="19795617" y="1745107"/>
                  </a:cubicBezTo>
                  <a:lnTo>
                    <a:pt x="19821017" y="1745107"/>
                  </a:lnTo>
                  <a:lnTo>
                    <a:pt x="19795617" y="1745107"/>
                  </a:lnTo>
                  <a:lnTo>
                    <a:pt x="19795617" y="0"/>
                  </a:lnTo>
                  <a:lnTo>
                    <a:pt x="19846417" y="0"/>
                  </a:lnTo>
                  <a:lnTo>
                    <a:pt x="19846417" y="1744980"/>
                  </a:lnTo>
                  <a:cubicBezTo>
                    <a:pt x="19846417" y="2028190"/>
                    <a:pt x="19616801" y="2257806"/>
                    <a:pt x="19333590" y="2257806"/>
                  </a:cubicBezTo>
                  <a:lnTo>
                    <a:pt x="10704957" y="2257806"/>
                  </a:lnTo>
                  <a:cubicBezTo>
                    <a:pt x="10577068" y="2257806"/>
                    <a:pt x="10454894" y="2310765"/>
                    <a:pt x="10367518" y="2404237"/>
                  </a:cubicBezTo>
                  <a:lnTo>
                    <a:pt x="10367518" y="2404237"/>
                  </a:lnTo>
                  <a:lnTo>
                    <a:pt x="10367518" y="2404237"/>
                  </a:lnTo>
                  <a:lnTo>
                    <a:pt x="10094213" y="2696337"/>
                  </a:lnTo>
                  <a:lnTo>
                    <a:pt x="10075671" y="2678938"/>
                  </a:lnTo>
                  <a:lnTo>
                    <a:pt x="10094213" y="2696337"/>
                  </a:lnTo>
                  <a:cubicBezTo>
                    <a:pt x="10091420" y="2699385"/>
                    <a:pt x="10088498" y="2702306"/>
                    <a:pt x="10085450" y="2705227"/>
                  </a:cubicBezTo>
                  <a:cubicBezTo>
                    <a:pt x="9991724" y="2795651"/>
                    <a:pt x="9841357" y="2793873"/>
                    <a:pt x="9749917" y="2699004"/>
                  </a:cubicBezTo>
                  <a:lnTo>
                    <a:pt x="9768205" y="2681351"/>
                  </a:lnTo>
                  <a:lnTo>
                    <a:pt x="9749917" y="2699004"/>
                  </a:lnTo>
                  <a:lnTo>
                    <a:pt x="9460484" y="2399030"/>
                  </a:lnTo>
                  <a:lnTo>
                    <a:pt x="9460484" y="2399030"/>
                  </a:lnTo>
                  <a:lnTo>
                    <a:pt x="9460484" y="2399030"/>
                  </a:lnTo>
                  <a:cubicBezTo>
                    <a:pt x="9373362" y="2308733"/>
                    <a:pt x="9253347" y="2257806"/>
                    <a:pt x="9127998" y="2257806"/>
                  </a:cubicBezTo>
                  <a:lnTo>
                    <a:pt x="512826" y="2257806"/>
                  </a:lnTo>
                  <a:cubicBezTo>
                    <a:pt x="229616" y="2257933"/>
                    <a:pt x="0" y="2028190"/>
                    <a:pt x="0" y="17449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7752677" y="2759006"/>
            <a:ext cx="3032760" cy="289363"/>
            <a:chOff x="0" y="0"/>
            <a:chExt cx="6065520" cy="57872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065520" cy="578739"/>
            </a:xfrm>
            <a:custGeom>
              <a:avLst/>
              <a:gdLst/>
              <a:ahLst/>
              <a:cxnLst/>
              <a:rect l="l" t="t" r="r" b="b"/>
              <a:pathLst>
                <a:path w="6065520" h="578739">
                  <a:moveTo>
                    <a:pt x="6065520" y="578739"/>
                  </a:moveTo>
                  <a:lnTo>
                    <a:pt x="0" y="578739"/>
                  </a:lnTo>
                  <a:lnTo>
                    <a:pt x="0" y="0"/>
                  </a:lnTo>
                  <a:lnTo>
                    <a:pt x="6065520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9025337" y="2023263"/>
            <a:ext cx="487439" cy="510349"/>
            <a:chOff x="0" y="0"/>
            <a:chExt cx="974877" cy="1020699"/>
          </a:xfrm>
        </p:grpSpPr>
        <p:sp>
          <p:nvSpPr>
            <p:cNvPr id="17" name="Freeform 17"/>
            <p:cNvSpPr/>
            <p:nvPr/>
          </p:nvSpPr>
          <p:spPr>
            <a:xfrm>
              <a:off x="63500" y="63500"/>
              <a:ext cx="847852" cy="893699"/>
            </a:xfrm>
            <a:custGeom>
              <a:avLst/>
              <a:gdLst/>
              <a:ahLst/>
              <a:cxnLst/>
              <a:rect l="l" t="t" r="r" b="b"/>
              <a:pathLst>
                <a:path w="847852" h="893699">
                  <a:moveTo>
                    <a:pt x="538480" y="824992"/>
                  </a:moveTo>
                  <a:cubicBezTo>
                    <a:pt x="405765" y="824992"/>
                    <a:pt x="297815" y="717042"/>
                    <a:pt x="297815" y="584327"/>
                  </a:cubicBezTo>
                  <a:cubicBezTo>
                    <a:pt x="297815" y="451612"/>
                    <a:pt x="405765" y="343662"/>
                    <a:pt x="538480" y="343662"/>
                  </a:cubicBezTo>
                  <a:cubicBezTo>
                    <a:pt x="671195" y="343662"/>
                    <a:pt x="779145" y="451612"/>
                    <a:pt x="779145" y="584327"/>
                  </a:cubicBezTo>
                  <a:cubicBezTo>
                    <a:pt x="779145" y="717042"/>
                    <a:pt x="671195" y="824992"/>
                    <a:pt x="538480" y="824992"/>
                  </a:cubicBezTo>
                  <a:moveTo>
                    <a:pt x="125984" y="824992"/>
                  </a:moveTo>
                  <a:cubicBezTo>
                    <a:pt x="94361" y="824992"/>
                    <a:pt x="68707" y="799211"/>
                    <a:pt x="68707" y="767715"/>
                  </a:cubicBezTo>
                  <a:lnTo>
                    <a:pt x="68707" y="171831"/>
                  </a:lnTo>
                  <a:cubicBezTo>
                    <a:pt x="68707" y="140208"/>
                    <a:pt x="94488" y="114554"/>
                    <a:pt x="125984" y="114554"/>
                  </a:cubicBezTo>
                  <a:lnTo>
                    <a:pt x="183261" y="114554"/>
                  </a:lnTo>
                  <a:lnTo>
                    <a:pt x="183261" y="125984"/>
                  </a:lnTo>
                  <a:cubicBezTo>
                    <a:pt x="183261" y="170180"/>
                    <a:pt x="219202" y="206248"/>
                    <a:pt x="263525" y="206248"/>
                  </a:cubicBezTo>
                  <a:lnTo>
                    <a:pt x="446786" y="206248"/>
                  </a:lnTo>
                  <a:cubicBezTo>
                    <a:pt x="490982" y="206248"/>
                    <a:pt x="527050" y="170307"/>
                    <a:pt x="527050" y="125984"/>
                  </a:cubicBezTo>
                  <a:lnTo>
                    <a:pt x="527050" y="114554"/>
                  </a:lnTo>
                  <a:lnTo>
                    <a:pt x="584327" y="114554"/>
                  </a:lnTo>
                  <a:cubicBezTo>
                    <a:pt x="615950" y="114554"/>
                    <a:pt x="641604" y="140208"/>
                    <a:pt x="641604" y="171831"/>
                  </a:cubicBezTo>
                  <a:lnTo>
                    <a:pt x="641604" y="292989"/>
                  </a:lnTo>
                  <a:cubicBezTo>
                    <a:pt x="609346" y="281559"/>
                    <a:pt x="574675" y="274955"/>
                    <a:pt x="538480" y="274955"/>
                  </a:cubicBezTo>
                  <a:cubicBezTo>
                    <a:pt x="367919" y="274955"/>
                    <a:pt x="229108" y="413766"/>
                    <a:pt x="229108" y="584327"/>
                  </a:cubicBezTo>
                  <a:cubicBezTo>
                    <a:pt x="229108" y="681482"/>
                    <a:pt x="274193" y="768223"/>
                    <a:pt x="344424" y="824992"/>
                  </a:cubicBezTo>
                  <a:close/>
                  <a:moveTo>
                    <a:pt x="251968" y="80264"/>
                  </a:moveTo>
                  <a:cubicBezTo>
                    <a:pt x="251968" y="73914"/>
                    <a:pt x="257048" y="68834"/>
                    <a:pt x="263398" y="68834"/>
                  </a:cubicBezTo>
                  <a:lnTo>
                    <a:pt x="446786" y="68834"/>
                  </a:lnTo>
                  <a:cubicBezTo>
                    <a:pt x="453136" y="68834"/>
                    <a:pt x="458216" y="73914"/>
                    <a:pt x="458216" y="80264"/>
                  </a:cubicBezTo>
                  <a:lnTo>
                    <a:pt x="458216" y="126111"/>
                  </a:lnTo>
                  <a:cubicBezTo>
                    <a:pt x="458216" y="132461"/>
                    <a:pt x="453136" y="137541"/>
                    <a:pt x="446786" y="137541"/>
                  </a:cubicBezTo>
                  <a:lnTo>
                    <a:pt x="263525" y="137541"/>
                  </a:lnTo>
                  <a:cubicBezTo>
                    <a:pt x="257175" y="137541"/>
                    <a:pt x="252095" y="132461"/>
                    <a:pt x="252095" y="126111"/>
                  </a:cubicBezTo>
                  <a:close/>
                  <a:moveTo>
                    <a:pt x="710438" y="327279"/>
                  </a:moveTo>
                  <a:lnTo>
                    <a:pt x="710438" y="171831"/>
                  </a:lnTo>
                  <a:cubicBezTo>
                    <a:pt x="710438" y="102362"/>
                    <a:pt x="653923" y="45847"/>
                    <a:pt x="584454" y="45847"/>
                  </a:cubicBezTo>
                  <a:lnTo>
                    <a:pt x="519049" y="45847"/>
                  </a:lnTo>
                  <a:cubicBezTo>
                    <a:pt x="506095" y="18796"/>
                    <a:pt x="478663" y="0"/>
                    <a:pt x="446786" y="0"/>
                  </a:cubicBezTo>
                  <a:lnTo>
                    <a:pt x="263525" y="0"/>
                  </a:lnTo>
                  <a:cubicBezTo>
                    <a:pt x="231648" y="0"/>
                    <a:pt x="204343" y="18796"/>
                    <a:pt x="191389" y="45847"/>
                  </a:cubicBezTo>
                  <a:lnTo>
                    <a:pt x="125984" y="45847"/>
                  </a:lnTo>
                  <a:cubicBezTo>
                    <a:pt x="56515" y="45847"/>
                    <a:pt x="0" y="102362"/>
                    <a:pt x="0" y="171831"/>
                  </a:cubicBezTo>
                  <a:lnTo>
                    <a:pt x="0" y="767715"/>
                  </a:lnTo>
                  <a:cubicBezTo>
                    <a:pt x="0" y="837184"/>
                    <a:pt x="56515" y="893699"/>
                    <a:pt x="125984" y="893699"/>
                  </a:cubicBezTo>
                  <a:lnTo>
                    <a:pt x="538480" y="893699"/>
                  </a:lnTo>
                  <a:cubicBezTo>
                    <a:pt x="709041" y="893699"/>
                    <a:pt x="847852" y="754888"/>
                    <a:pt x="847852" y="584327"/>
                  </a:cubicBezTo>
                  <a:cubicBezTo>
                    <a:pt x="847852" y="477266"/>
                    <a:pt x="793115" y="382905"/>
                    <a:pt x="710311" y="327279"/>
                  </a:cubicBezTo>
                </a:path>
              </a:pathLst>
            </a:custGeom>
            <a:solidFill>
              <a:srgbClr val="698348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426593" y="518414"/>
              <a:ext cx="350520" cy="245999"/>
            </a:xfrm>
            <a:custGeom>
              <a:avLst/>
              <a:gdLst/>
              <a:ahLst/>
              <a:cxnLst/>
              <a:rect l="l" t="t" r="r" b="b"/>
              <a:pathLst>
                <a:path w="350520" h="245999">
                  <a:moveTo>
                    <a:pt x="337185" y="13462"/>
                  </a:moveTo>
                  <a:cubicBezTo>
                    <a:pt x="323723" y="0"/>
                    <a:pt x="302006" y="0"/>
                    <a:pt x="288544" y="13462"/>
                  </a:cubicBezTo>
                  <a:lnTo>
                    <a:pt x="129540" y="172466"/>
                  </a:lnTo>
                  <a:lnTo>
                    <a:pt x="62103" y="105156"/>
                  </a:lnTo>
                  <a:cubicBezTo>
                    <a:pt x="48641" y="91694"/>
                    <a:pt x="26924" y="91694"/>
                    <a:pt x="13462" y="105156"/>
                  </a:cubicBezTo>
                  <a:cubicBezTo>
                    <a:pt x="0" y="118618"/>
                    <a:pt x="0" y="140335"/>
                    <a:pt x="13462" y="153797"/>
                  </a:cubicBezTo>
                  <a:lnTo>
                    <a:pt x="88900" y="229235"/>
                  </a:lnTo>
                  <a:cubicBezTo>
                    <a:pt x="100076" y="240411"/>
                    <a:pt x="114681" y="245999"/>
                    <a:pt x="129413" y="245999"/>
                  </a:cubicBezTo>
                  <a:cubicBezTo>
                    <a:pt x="144145" y="245999"/>
                    <a:pt x="158750" y="240411"/>
                    <a:pt x="169926" y="229235"/>
                  </a:cubicBezTo>
                  <a:lnTo>
                    <a:pt x="337058" y="62103"/>
                  </a:lnTo>
                  <a:cubicBezTo>
                    <a:pt x="350520" y="48641"/>
                    <a:pt x="350520" y="26924"/>
                    <a:pt x="337058" y="13462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787119" y="2737816"/>
            <a:ext cx="1628813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0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Sociedad civil: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94612" y="3039822"/>
            <a:ext cx="2213826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0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Representada por la Comisión Motora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370479" y="977088"/>
            <a:ext cx="3364509" cy="323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7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Trabajada en triple acción: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110285" y="2735022"/>
            <a:ext cx="3283064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0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Govern de la Generalitat: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505959" y="5257750"/>
            <a:ext cx="531446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0"/>
              </a:lnSpc>
            </a:pPr>
            <a:r>
              <a:rPr lang="en-US" sz="1933">
                <a:solidFill>
                  <a:srgbClr val="425B42"/>
                </a:solidFill>
                <a:latin typeface="Open Sans"/>
                <a:ea typeface="Open Sans"/>
                <a:cs typeface="Open Sans"/>
                <a:sym typeface="Open Sans"/>
              </a:rPr>
              <a:t>Tres visiones necesarias para transformar la realidad de los territorios rurales de Catalunya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692206" y="2737816"/>
            <a:ext cx="3153702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0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Parlamento de Catalunya: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752677" y="3728022"/>
            <a:ext cx="303276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8"/>
              </a:lnSpc>
            </a:pPr>
            <a:r>
              <a:rPr lang="en-US" sz="1540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(Rural Prooﬁng: Adaptación de la legislación y la normativa a las necesidades de los territorios rurales)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14279" y="966503"/>
            <a:ext cx="1755027" cy="347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3"/>
              </a:lnSpc>
            </a:pPr>
            <a:r>
              <a:rPr lang="en-US" sz="206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Gobernanza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110285" y="3039822"/>
            <a:ext cx="3283064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0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Representado por la Comisión Interdepartamental de Gobernanza Rural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692206" y="3039822"/>
            <a:ext cx="3153702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0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Representado por la Comisión de seguimiento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81983" y="701580"/>
            <a:ext cx="427253" cy="445015"/>
            <a:chOff x="0" y="0"/>
            <a:chExt cx="854507" cy="890029"/>
          </a:xfrm>
        </p:grpSpPr>
        <p:sp>
          <p:nvSpPr>
            <p:cNvPr id="3" name="Freeform 3"/>
            <p:cNvSpPr/>
            <p:nvPr/>
          </p:nvSpPr>
          <p:spPr>
            <a:xfrm>
              <a:off x="-8128" y="0"/>
              <a:ext cx="870712" cy="890016"/>
            </a:xfrm>
            <a:custGeom>
              <a:avLst/>
              <a:gdLst/>
              <a:ahLst/>
              <a:cxnLst/>
              <a:rect l="l" t="t" r="r" b="b"/>
              <a:pathLst>
                <a:path w="870712" h="890016">
                  <a:moveTo>
                    <a:pt x="435356" y="547624"/>
                  </a:moveTo>
                  <a:cubicBezTo>
                    <a:pt x="378714" y="547624"/>
                    <a:pt x="332613" y="501523"/>
                    <a:pt x="332613" y="444881"/>
                  </a:cubicBezTo>
                  <a:cubicBezTo>
                    <a:pt x="332613" y="388239"/>
                    <a:pt x="378714" y="342138"/>
                    <a:pt x="435356" y="342138"/>
                  </a:cubicBezTo>
                  <a:cubicBezTo>
                    <a:pt x="491998" y="342138"/>
                    <a:pt x="538099" y="388239"/>
                    <a:pt x="538099" y="444881"/>
                  </a:cubicBezTo>
                  <a:cubicBezTo>
                    <a:pt x="538099" y="501523"/>
                    <a:pt x="491998" y="547624"/>
                    <a:pt x="435356" y="547624"/>
                  </a:cubicBezTo>
                  <a:moveTo>
                    <a:pt x="435356" y="273812"/>
                  </a:moveTo>
                  <a:cubicBezTo>
                    <a:pt x="340995" y="273812"/>
                    <a:pt x="264160" y="350647"/>
                    <a:pt x="264160" y="445008"/>
                  </a:cubicBezTo>
                  <a:cubicBezTo>
                    <a:pt x="264160" y="539369"/>
                    <a:pt x="340868" y="616204"/>
                    <a:pt x="435356" y="616204"/>
                  </a:cubicBezTo>
                  <a:cubicBezTo>
                    <a:pt x="529844" y="616204"/>
                    <a:pt x="606552" y="539369"/>
                    <a:pt x="606552" y="445008"/>
                  </a:cubicBezTo>
                  <a:cubicBezTo>
                    <a:pt x="606552" y="350647"/>
                    <a:pt x="529844" y="273812"/>
                    <a:pt x="435356" y="273812"/>
                  </a:cubicBezTo>
                  <a:moveTo>
                    <a:pt x="732790" y="683006"/>
                  </a:moveTo>
                  <a:cubicBezTo>
                    <a:pt x="682625" y="658368"/>
                    <a:pt x="624840" y="660146"/>
                    <a:pt x="575945" y="688340"/>
                  </a:cubicBezTo>
                  <a:cubicBezTo>
                    <a:pt x="527050" y="716534"/>
                    <a:pt x="496570" y="765683"/>
                    <a:pt x="492887" y="821436"/>
                  </a:cubicBezTo>
                  <a:lnTo>
                    <a:pt x="377952" y="821436"/>
                  </a:lnTo>
                  <a:cubicBezTo>
                    <a:pt x="374269" y="765683"/>
                    <a:pt x="343789" y="716534"/>
                    <a:pt x="294894" y="688340"/>
                  </a:cubicBezTo>
                  <a:cubicBezTo>
                    <a:pt x="245999" y="660146"/>
                    <a:pt x="188087" y="658241"/>
                    <a:pt x="138049" y="683006"/>
                  </a:cubicBezTo>
                  <a:lnTo>
                    <a:pt x="80518" y="583438"/>
                  </a:lnTo>
                  <a:cubicBezTo>
                    <a:pt x="126873" y="552450"/>
                    <a:pt x="154305" y="501396"/>
                    <a:pt x="154305" y="444881"/>
                  </a:cubicBezTo>
                  <a:cubicBezTo>
                    <a:pt x="154305" y="388366"/>
                    <a:pt x="126873" y="337439"/>
                    <a:pt x="80518" y="306451"/>
                  </a:cubicBezTo>
                  <a:lnTo>
                    <a:pt x="138049" y="207010"/>
                  </a:lnTo>
                  <a:cubicBezTo>
                    <a:pt x="188214" y="231648"/>
                    <a:pt x="245872" y="229997"/>
                    <a:pt x="294894" y="201676"/>
                  </a:cubicBezTo>
                  <a:cubicBezTo>
                    <a:pt x="343916" y="173355"/>
                    <a:pt x="374269" y="124206"/>
                    <a:pt x="377952" y="68580"/>
                  </a:cubicBezTo>
                  <a:lnTo>
                    <a:pt x="492887" y="68580"/>
                  </a:lnTo>
                  <a:cubicBezTo>
                    <a:pt x="496570" y="124333"/>
                    <a:pt x="527050" y="173482"/>
                    <a:pt x="575945" y="201676"/>
                  </a:cubicBezTo>
                  <a:cubicBezTo>
                    <a:pt x="624840" y="229870"/>
                    <a:pt x="682752" y="231775"/>
                    <a:pt x="732790" y="207010"/>
                  </a:cubicBezTo>
                  <a:lnTo>
                    <a:pt x="790194" y="306451"/>
                  </a:lnTo>
                  <a:cubicBezTo>
                    <a:pt x="743839" y="337439"/>
                    <a:pt x="716407" y="388493"/>
                    <a:pt x="716407" y="445008"/>
                  </a:cubicBezTo>
                  <a:cubicBezTo>
                    <a:pt x="716407" y="501523"/>
                    <a:pt x="743839" y="552577"/>
                    <a:pt x="790194" y="583565"/>
                  </a:cubicBezTo>
                  <a:close/>
                  <a:moveTo>
                    <a:pt x="834136" y="530225"/>
                  </a:moveTo>
                  <a:cubicBezTo>
                    <a:pt x="803275" y="512445"/>
                    <a:pt x="784860" y="480568"/>
                    <a:pt x="784860" y="445008"/>
                  </a:cubicBezTo>
                  <a:cubicBezTo>
                    <a:pt x="784860" y="409448"/>
                    <a:pt x="803275" y="377444"/>
                    <a:pt x="834136" y="359664"/>
                  </a:cubicBezTo>
                  <a:cubicBezTo>
                    <a:pt x="861314" y="343916"/>
                    <a:pt x="870712" y="308991"/>
                    <a:pt x="854964" y="281813"/>
                  </a:cubicBezTo>
                  <a:lnTo>
                    <a:pt x="786638" y="163195"/>
                  </a:lnTo>
                  <a:cubicBezTo>
                    <a:pt x="770890" y="135890"/>
                    <a:pt x="735965" y="126492"/>
                    <a:pt x="708660" y="142240"/>
                  </a:cubicBezTo>
                  <a:cubicBezTo>
                    <a:pt x="677799" y="160147"/>
                    <a:pt x="640969" y="160147"/>
                    <a:pt x="610108" y="142240"/>
                  </a:cubicBezTo>
                  <a:cubicBezTo>
                    <a:pt x="579247" y="124333"/>
                    <a:pt x="560832" y="92583"/>
                    <a:pt x="560832" y="57023"/>
                  </a:cubicBezTo>
                  <a:cubicBezTo>
                    <a:pt x="560832" y="25654"/>
                    <a:pt x="535305" y="0"/>
                    <a:pt x="503809" y="0"/>
                  </a:cubicBezTo>
                  <a:lnTo>
                    <a:pt x="366903" y="0"/>
                  </a:lnTo>
                  <a:cubicBezTo>
                    <a:pt x="335407" y="0"/>
                    <a:pt x="309880" y="25654"/>
                    <a:pt x="309880" y="57023"/>
                  </a:cubicBezTo>
                  <a:cubicBezTo>
                    <a:pt x="309880" y="92583"/>
                    <a:pt x="291465" y="124587"/>
                    <a:pt x="260604" y="142240"/>
                  </a:cubicBezTo>
                  <a:cubicBezTo>
                    <a:pt x="229743" y="159893"/>
                    <a:pt x="192913" y="160020"/>
                    <a:pt x="162052" y="142240"/>
                  </a:cubicBezTo>
                  <a:cubicBezTo>
                    <a:pt x="134874" y="126619"/>
                    <a:pt x="99822" y="136017"/>
                    <a:pt x="84201" y="163195"/>
                  </a:cubicBezTo>
                  <a:lnTo>
                    <a:pt x="15748" y="281813"/>
                  </a:lnTo>
                  <a:cubicBezTo>
                    <a:pt x="127" y="308991"/>
                    <a:pt x="9398" y="343916"/>
                    <a:pt x="36703" y="359664"/>
                  </a:cubicBezTo>
                  <a:cubicBezTo>
                    <a:pt x="67564" y="377444"/>
                    <a:pt x="85979" y="409321"/>
                    <a:pt x="85979" y="444881"/>
                  </a:cubicBezTo>
                  <a:cubicBezTo>
                    <a:pt x="85979" y="480441"/>
                    <a:pt x="67564" y="512445"/>
                    <a:pt x="36703" y="530225"/>
                  </a:cubicBezTo>
                  <a:cubicBezTo>
                    <a:pt x="9398" y="546100"/>
                    <a:pt x="0" y="581025"/>
                    <a:pt x="15748" y="608203"/>
                  </a:cubicBezTo>
                  <a:lnTo>
                    <a:pt x="84201" y="726821"/>
                  </a:lnTo>
                  <a:cubicBezTo>
                    <a:pt x="99949" y="753999"/>
                    <a:pt x="134874" y="763397"/>
                    <a:pt x="162179" y="747776"/>
                  </a:cubicBezTo>
                  <a:cubicBezTo>
                    <a:pt x="193040" y="729869"/>
                    <a:pt x="229870" y="729869"/>
                    <a:pt x="260731" y="747776"/>
                  </a:cubicBezTo>
                  <a:cubicBezTo>
                    <a:pt x="291592" y="765683"/>
                    <a:pt x="310007" y="797433"/>
                    <a:pt x="310007" y="832993"/>
                  </a:cubicBezTo>
                  <a:cubicBezTo>
                    <a:pt x="310007" y="864489"/>
                    <a:pt x="335661" y="890016"/>
                    <a:pt x="367030" y="890016"/>
                  </a:cubicBezTo>
                  <a:lnTo>
                    <a:pt x="503809" y="890016"/>
                  </a:lnTo>
                  <a:cubicBezTo>
                    <a:pt x="535305" y="890016"/>
                    <a:pt x="560832" y="864362"/>
                    <a:pt x="560832" y="832993"/>
                  </a:cubicBezTo>
                  <a:cubicBezTo>
                    <a:pt x="560832" y="797433"/>
                    <a:pt x="579247" y="765429"/>
                    <a:pt x="610108" y="747776"/>
                  </a:cubicBezTo>
                  <a:cubicBezTo>
                    <a:pt x="640969" y="730123"/>
                    <a:pt x="677799" y="729996"/>
                    <a:pt x="708660" y="747776"/>
                  </a:cubicBezTo>
                  <a:cubicBezTo>
                    <a:pt x="735965" y="763397"/>
                    <a:pt x="770890" y="754126"/>
                    <a:pt x="786511" y="726821"/>
                  </a:cubicBezTo>
                  <a:lnTo>
                    <a:pt x="854964" y="608203"/>
                  </a:lnTo>
                  <a:cubicBezTo>
                    <a:pt x="870585" y="581025"/>
                    <a:pt x="861314" y="546100"/>
                    <a:pt x="834009" y="530352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653483" y="728904"/>
            <a:ext cx="6169717" cy="390366"/>
            <a:chOff x="0" y="0"/>
            <a:chExt cx="4965840" cy="78073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65827" cy="780669"/>
            </a:xfrm>
            <a:custGeom>
              <a:avLst/>
              <a:gdLst/>
              <a:ahLst/>
              <a:cxnLst/>
              <a:rect l="l" t="t" r="r" b="b"/>
              <a:pathLst>
                <a:path w="4965827" h="780669">
                  <a:moveTo>
                    <a:pt x="4965827" y="780669"/>
                  </a:moveTo>
                  <a:lnTo>
                    <a:pt x="0" y="780669"/>
                  </a:lnTo>
                  <a:lnTo>
                    <a:pt x="0" y="0"/>
                  </a:lnTo>
                  <a:lnTo>
                    <a:pt x="4965827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295610" y="1514288"/>
            <a:ext cx="10058690" cy="2869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3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 paralelo también existe una comisión motora, </a:t>
            </a:r>
            <a:r>
              <a:rPr lang="en-US" sz="193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constituida el 4 de junio de 2021,</a:t>
            </a: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formada por 40 entidades de Catalunya, que difunden y participan activamente en el proceso de redacción de la Agenda Rural de Catalunya, para aportar pluralidad a la redacción, hacer una mayor difusión de la herramienta que se estaba construyendo y tener el punto de vista de la sociedad.</a:t>
            </a:r>
          </a:p>
          <a:p>
            <a:pPr>
              <a:lnSpc>
                <a:spcPts val="2513"/>
              </a:lnSpc>
            </a:pPr>
            <a:endParaRPr lang="en-US" sz="1933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513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Actualmente, trabajan por el </a:t>
            </a:r>
            <a:r>
              <a:rPr lang="en-US" sz="193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seguimiento y la evaluación del despliegue y cumplimiento</a:t>
            </a: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las acciones de la Agenda Rural de Catalunya, así como la participación en los órganos de coordinación e incidir en políticas públicas, entre otros.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34979" y="699803"/>
            <a:ext cx="6692161" cy="360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3"/>
              </a:lnSpc>
            </a:pPr>
            <a:r>
              <a:rPr lang="en-US" sz="21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 SOCIEDAD CIVIL RURAL Comisión </a:t>
            </a:r>
            <a:r>
              <a:rPr lang="en-US" sz="21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motora</a:t>
            </a:r>
            <a:endParaRPr lang="en-US" sz="215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31750" y="4829232"/>
            <a:ext cx="12269565" cy="2060505"/>
            <a:chOff x="0" y="0"/>
            <a:chExt cx="24539130" cy="4121010"/>
          </a:xfrm>
        </p:grpSpPr>
        <p:sp>
          <p:nvSpPr>
            <p:cNvPr id="9" name="Freeform 9"/>
            <p:cNvSpPr/>
            <p:nvPr/>
          </p:nvSpPr>
          <p:spPr>
            <a:xfrm>
              <a:off x="12251310" y="63500"/>
              <a:ext cx="4077715" cy="1503426"/>
            </a:xfrm>
            <a:custGeom>
              <a:avLst/>
              <a:gdLst/>
              <a:ahLst/>
              <a:cxnLst/>
              <a:rect l="l" t="t" r="r" b="b"/>
              <a:pathLst>
                <a:path w="4077715" h="1503426">
                  <a:moveTo>
                    <a:pt x="2296540" y="0"/>
                  </a:moveTo>
                  <a:cubicBezTo>
                    <a:pt x="2140965" y="1397"/>
                    <a:pt x="1959354" y="57658"/>
                    <a:pt x="1768220" y="198120"/>
                  </a:cubicBezTo>
                  <a:cubicBezTo>
                    <a:pt x="1608455" y="90551"/>
                    <a:pt x="1451990" y="46482"/>
                    <a:pt x="1306830" y="46482"/>
                  </a:cubicBezTo>
                  <a:cubicBezTo>
                    <a:pt x="805815" y="46482"/>
                    <a:pt x="439420" y="570992"/>
                    <a:pt x="537210" y="816229"/>
                  </a:cubicBezTo>
                  <a:cubicBezTo>
                    <a:pt x="0" y="934212"/>
                    <a:pt x="249936" y="1386586"/>
                    <a:pt x="249936" y="1386586"/>
                  </a:cubicBezTo>
                  <a:cubicBezTo>
                    <a:pt x="249936" y="1386586"/>
                    <a:pt x="1022858" y="1503426"/>
                    <a:pt x="1992121" y="1503426"/>
                  </a:cubicBezTo>
                  <a:cubicBezTo>
                    <a:pt x="2562733" y="1503426"/>
                    <a:pt x="3201288" y="1462913"/>
                    <a:pt x="3790314" y="1334262"/>
                  </a:cubicBezTo>
                  <a:cubicBezTo>
                    <a:pt x="4077715" y="936625"/>
                    <a:pt x="3631945" y="274447"/>
                    <a:pt x="3125976" y="274447"/>
                  </a:cubicBezTo>
                  <a:cubicBezTo>
                    <a:pt x="3014724" y="274447"/>
                    <a:pt x="2900678" y="306451"/>
                    <a:pt x="2790823" y="380238"/>
                  </a:cubicBezTo>
                  <a:cubicBezTo>
                    <a:pt x="2790060" y="191516"/>
                    <a:pt x="2594482" y="2540"/>
                    <a:pt x="2308096" y="0"/>
                  </a:cubicBez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63500" y="1812163"/>
              <a:ext cx="6927850" cy="2243201"/>
            </a:xfrm>
            <a:custGeom>
              <a:avLst/>
              <a:gdLst/>
              <a:ahLst/>
              <a:cxnLst/>
              <a:rect l="l" t="t" r="r" b="b"/>
              <a:pathLst>
                <a:path w="6927850" h="2243201">
                  <a:moveTo>
                    <a:pt x="141224" y="127"/>
                  </a:moveTo>
                  <a:cubicBezTo>
                    <a:pt x="55499" y="127"/>
                    <a:pt x="508" y="30988"/>
                    <a:pt x="0" y="31242"/>
                  </a:cubicBezTo>
                  <a:lnTo>
                    <a:pt x="0" y="31242"/>
                  </a:lnTo>
                  <a:lnTo>
                    <a:pt x="0" y="964565"/>
                  </a:lnTo>
                  <a:lnTo>
                    <a:pt x="2355723" y="2243201"/>
                  </a:lnTo>
                  <a:cubicBezTo>
                    <a:pt x="2355723" y="2243201"/>
                    <a:pt x="6874764" y="2215261"/>
                    <a:pt x="6905371" y="1873631"/>
                  </a:cubicBezTo>
                  <a:cubicBezTo>
                    <a:pt x="6927850" y="1621790"/>
                    <a:pt x="6762242" y="1173099"/>
                    <a:pt x="6370574" y="1173099"/>
                  </a:cubicBezTo>
                  <a:cubicBezTo>
                    <a:pt x="6230747" y="1173099"/>
                    <a:pt x="6062091" y="1230249"/>
                    <a:pt x="5862955" y="1374013"/>
                  </a:cubicBezTo>
                  <a:cubicBezTo>
                    <a:pt x="5808980" y="955040"/>
                    <a:pt x="5410327" y="747141"/>
                    <a:pt x="5009261" y="747141"/>
                  </a:cubicBezTo>
                  <a:cubicBezTo>
                    <a:pt x="4606036" y="747141"/>
                    <a:pt x="4200398" y="957199"/>
                    <a:pt x="4140327" y="1374013"/>
                  </a:cubicBezTo>
                  <a:cubicBezTo>
                    <a:pt x="4019169" y="1322197"/>
                    <a:pt x="3908425" y="1302639"/>
                    <a:pt x="3810381" y="1302639"/>
                  </a:cubicBezTo>
                  <a:cubicBezTo>
                    <a:pt x="3509518" y="1302639"/>
                    <a:pt x="3327908" y="1486916"/>
                    <a:pt x="3327908" y="1486916"/>
                  </a:cubicBezTo>
                  <a:cubicBezTo>
                    <a:pt x="3327908" y="1486916"/>
                    <a:pt x="3349244" y="1086866"/>
                    <a:pt x="2984627" y="1086866"/>
                  </a:cubicBezTo>
                  <a:cubicBezTo>
                    <a:pt x="2936875" y="1086866"/>
                    <a:pt x="2882646" y="1093724"/>
                    <a:pt x="2820797" y="1109218"/>
                  </a:cubicBezTo>
                  <a:cubicBezTo>
                    <a:pt x="3019425" y="618871"/>
                    <a:pt x="2709164" y="208534"/>
                    <a:pt x="2318639" y="208534"/>
                  </a:cubicBezTo>
                  <a:cubicBezTo>
                    <a:pt x="2251837" y="208534"/>
                    <a:pt x="2182749" y="220472"/>
                    <a:pt x="2113407" y="246126"/>
                  </a:cubicBezTo>
                  <a:cubicBezTo>
                    <a:pt x="2041144" y="107569"/>
                    <a:pt x="1954022" y="63881"/>
                    <a:pt x="1872869" y="63881"/>
                  </a:cubicBezTo>
                  <a:cubicBezTo>
                    <a:pt x="1734439" y="63881"/>
                    <a:pt x="1613408" y="191135"/>
                    <a:pt x="1613408" y="191135"/>
                  </a:cubicBezTo>
                  <a:cubicBezTo>
                    <a:pt x="1613408" y="191135"/>
                    <a:pt x="1475740" y="79883"/>
                    <a:pt x="1262634" y="79883"/>
                  </a:cubicBezTo>
                  <a:cubicBezTo>
                    <a:pt x="1094105" y="79883"/>
                    <a:pt x="878332" y="149352"/>
                    <a:pt x="646049" y="398272"/>
                  </a:cubicBezTo>
                  <a:cubicBezTo>
                    <a:pt x="461137" y="67056"/>
                    <a:pt x="267589" y="0"/>
                    <a:pt x="141224" y="0"/>
                  </a:cubicBez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63500" y="702310"/>
              <a:ext cx="24384000" cy="3355213"/>
            </a:xfrm>
            <a:custGeom>
              <a:avLst/>
              <a:gdLst/>
              <a:ahLst/>
              <a:cxnLst/>
              <a:rect l="l" t="t" r="r" b="b"/>
              <a:pathLst>
                <a:path w="24384000" h="3355213">
                  <a:moveTo>
                    <a:pt x="15837281" y="0"/>
                  </a:moveTo>
                  <a:cubicBezTo>
                    <a:pt x="14167231" y="0"/>
                    <a:pt x="12395581" y="393319"/>
                    <a:pt x="10143110" y="1281176"/>
                  </a:cubicBezTo>
                  <a:cubicBezTo>
                    <a:pt x="9505316" y="1532763"/>
                    <a:pt x="8828660" y="1823720"/>
                    <a:pt x="8105141" y="2157095"/>
                  </a:cubicBezTo>
                  <a:cubicBezTo>
                    <a:pt x="6869304" y="2725928"/>
                    <a:pt x="5699126" y="2932049"/>
                    <a:pt x="4652138" y="2932049"/>
                  </a:cubicBezTo>
                  <a:cubicBezTo>
                    <a:pt x="1900174" y="2932176"/>
                    <a:pt x="0" y="1508379"/>
                    <a:pt x="0" y="1508379"/>
                  </a:cubicBezTo>
                  <a:lnTo>
                    <a:pt x="0" y="3355213"/>
                  </a:lnTo>
                  <a:lnTo>
                    <a:pt x="24384000" y="3355213"/>
                  </a:lnTo>
                  <a:lnTo>
                    <a:pt x="24384000" y="3049778"/>
                  </a:lnTo>
                  <a:lnTo>
                    <a:pt x="24384000" y="3049778"/>
                  </a:lnTo>
                  <a:cubicBezTo>
                    <a:pt x="24025988" y="2751709"/>
                    <a:pt x="23527893" y="2388997"/>
                    <a:pt x="22864699" y="2010410"/>
                  </a:cubicBezTo>
                  <a:cubicBezTo>
                    <a:pt x="22710902" y="1922399"/>
                    <a:pt x="22548596" y="1833626"/>
                    <a:pt x="22376764" y="1744853"/>
                  </a:cubicBezTo>
                  <a:cubicBezTo>
                    <a:pt x="22125939" y="1615059"/>
                    <a:pt x="21855429" y="1484630"/>
                    <a:pt x="21564473" y="1356106"/>
                  </a:cubicBezTo>
                  <a:cubicBezTo>
                    <a:pt x="21308695" y="1242822"/>
                    <a:pt x="21037296" y="1130681"/>
                    <a:pt x="20749133" y="1020953"/>
                  </a:cubicBezTo>
                  <a:cubicBezTo>
                    <a:pt x="20420966" y="895604"/>
                    <a:pt x="20071080" y="773811"/>
                    <a:pt x="19698844" y="656717"/>
                  </a:cubicBezTo>
                  <a:cubicBezTo>
                    <a:pt x="18355819" y="234442"/>
                    <a:pt x="17126840" y="0"/>
                    <a:pt x="15837408" y="0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15959455" y="1723263"/>
              <a:ext cx="6968617" cy="2334260"/>
            </a:xfrm>
            <a:custGeom>
              <a:avLst/>
              <a:gdLst/>
              <a:ahLst/>
              <a:cxnLst/>
              <a:rect l="l" t="t" r="r" b="b"/>
              <a:pathLst>
                <a:path w="6968617" h="2334260">
                  <a:moveTo>
                    <a:pt x="4853051" y="127"/>
                  </a:moveTo>
                  <a:cubicBezTo>
                    <a:pt x="4712716" y="191516"/>
                    <a:pt x="4541774" y="398526"/>
                    <a:pt x="4333875" y="620268"/>
                  </a:cubicBezTo>
                  <a:cubicBezTo>
                    <a:pt x="3671570" y="1326642"/>
                    <a:pt x="1888490" y="1925447"/>
                    <a:pt x="0" y="2334260"/>
                  </a:cubicBezTo>
                  <a:lnTo>
                    <a:pt x="5918834" y="2334260"/>
                  </a:lnTo>
                  <a:cubicBezTo>
                    <a:pt x="6400419" y="1759585"/>
                    <a:pt x="6763639" y="1273937"/>
                    <a:pt x="6968617" y="989584"/>
                  </a:cubicBezTo>
                  <a:lnTo>
                    <a:pt x="6968617" y="989584"/>
                  </a:lnTo>
                  <a:lnTo>
                    <a:pt x="6968617" y="989457"/>
                  </a:lnTo>
                  <a:lnTo>
                    <a:pt x="6968617" y="989457"/>
                  </a:lnTo>
                  <a:cubicBezTo>
                    <a:pt x="6814820" y="901446"/>
                    <a:pt x="6652514" y="812673"/>
                    <a:pt x="6480809" y="723900"/>
                  </a:cubicBezTo>
                  <a:cubicBezTo>
                    <a:pt x="6229984" y="594106"/>
                    <a:pt x="5959474" y="463677"/>
                    <a:pt x="5668518" y="335153"/>
                  </a:cubicBezTo>
                  <a:cubicBezTo>
                    <a:pt x="5412740" y="221869"/>
                    <a:pt x="5141341" y="109728"/>
                    <a:pt x="4853178" y="0"/>
                  </a:cubicBezTo>
                  <a:close/>
                </a:path>
              </a:pathLst>
            </a:custGeom>
            <a:solidFill>
              <a:srgbClr val="597442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63500" y="2936621"/>
              <a:ext cx="1764538" cy="1120902"/>
            </a:xfrm>
            <a:custGeom>
              <a:avLst/>
              <a:gdLst/>
              <a:ahLst/>
              <a:cxnLst/>
              <a:rect l="l" t="t" r="r" b="b"/>
              <a:pathLst>
                <a:path w="1764538" h="1120902">
                  <a:moveTo>
                    <a:pt x="0" y="0"/>
                  </a:moveTo>
                  <a:lnTo>
                    <a:pt x="0" y="1120902"/>
                  </a:lnTo>
                  <a:lnTo>
                    <a:pt x="1764538" y="1120902"/>
                  </a:lnTo>
                  <a:lnTo>
                    <a:pt x="1764538" y="1120902"/>
                  </a:lnTo>
                  <a:lnTo>
                    <a:pt x="1764538" y="1120902"/>
                  </a:lnTo>
                  <a:cubicBezTo>
                    <a:pt x="1712849" y="1085977"/>
                    <a:pt x="1660525" y="1050798"/>
                    <a:pt x="1607185" y="1015238"/>
                  </a:cubicBezTo>
                  <a:cubicBezTo>
                    <a:pt x="655828" y="37973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97442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9949286" y="2362708"/>
              <a:ext cx="2490851" cy="1694815"/>
            </a:xfrm>
            <a:custGeom>
              <a:avLst/>
              <a:gdLst/>
              <a:ahLst/>
              <a:cxnLst/>
              <a:rect l="l" t="t" r="r" b="b"/>
              <a:pathLst>
                <a:path w="2490851" h="1694815">
                  <a:moveTo>
                    <a:pt x="2324736" y="0"/>
                  </a:moveTo>
                  <a:cubicBezTo>
                    <a:pt x="1806322" y="676275"/>
                    <a:pt x="1149225" y="1283716"/>
                    <a:pt x="403479" y="1563370"/>
                  </a:cubicBezTo>
                  <a:cubicBezTo>
                    <a:pt x="270638" y="1613154"/>
                    <a:pt x="135891" y="1655953"/>
                    <a:pt x="0" y="1694815"/>
                  </a:cubicBezTo>
                  <a:lnTo>
                    <a:pt x="1153414" y="1694815"/>
                  </a:lnTo>
                  <a:cubicBezTo>
                    <a:pt x="1665985" y="1230122"/>
                    <a:pt x="2126487" y="696849"/>
                    <a:pt x="2490851" y="84582"/>
                  </a:cubicBezTo>
                  <a:lnTo>
                    <a:pt x="2490851" y="84582"/>
                  </a:lnTo>
                  <a:lnTo>
                    <a:pt x="2490851" y="84455"/>
                  </a:lnTo>
                  <a:lnTo>
                    <a:pt x="2490851" y="84455"/>
                  </a:lnTo>
                  <a:cubicBezTo>
                    <a:pt x="2436495" y="56388"/>
                    <a:pt x="2381250" y="28067"/>
                    <a:pt x="2324736" y="0"/>
                  </a:cubicBezTo>
                  <a:close/>
                </a:path>
              </a:pathLst>
            </a:custGeom>
            <a:solidFill>
              <a:srgbClr val="4C663B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10206608" y="702437"/>
              <a:ext cx="14240765" cy="3119755"/>
            </a:xfrm>
            <a:custGeom>
              <a:avLst/>
              <a:gdLst/>
              <a:ahLst/>
              <a:cxnLst/>
              <a:rect l="l" t="t" r="r" b="b"/>
              <a:pathLst>
                <a:path w="14240765" h="3119755">
                  <a:moveTo>
                    <a:pt x="5678805" y="0"/>
                  </a:moveTo>
                  <a:cubicBezTo>
                    <a:pt x="4013200" y="2413"/>
                    <a:pt x="2245488" y="395986"/>
                    <a:pt x="0" y="1281303"/>
                  </a:cubicBezTo>
                  <a:lnTo>
                    <a:pt x="0" y="1281303"/>
                  </a:lnTo>
                  <a:lnTo>
                    <a:pt x="0" y="1281303"/>
                  </a:lnTo>
                  <a:cubicBezTo>
                    <a:pt x="906653" y="1081659"/>
                    <a:pt x="1806194" y="846582"/>
                    <a:pt x="2721483" y="690753"/>
                  </a:cubicBezTo>
                  <a:cubicBezTo>
                    <a:pt x="3584956" y="543687"/>
                    <a:pt x="4459731" y="471551"/>
                    <a:pt x="5334509" y="471551"/>
                  </a:cubicBezTo>
                  <a:cubicBezTo>
                    <a:pt x="8473694" y="471551"/>
                    <a:pt x="11614531" y="1399667"/>
                    <a:pt x="14240765" y="3119755"/>
                  </a:cubicBezTo>
                  <a:lnTo>
                    <a:pt x="14240765" y="3119755"/>
                  </a:lnTo>
                  <a:lnTo>
                    <a:pt x="14240765" y="3049778"/>
                  </a:lnTo>
                  <a:lnTo>
                    <a:pt x="14240765" y="3049778"/>
                  </a:lnTo>
                  <a:cubicBezTo>
                    <a:pt x="13882753" y="2751709"/>
                    <a:pt x="13384657" y="2388997"/>
                    <a:pt x="12721464" y="2010537"/>
                  </a:cubicBezTo>
                  <a:cubicBezTo>
                    <a:pt x="12567667" y="1922399"/>
                    <a:pt x="12405361" y="1833753"/>
                    <a:pt x="12233529" y="1744980"/>
                  </a:cubicBezTo>
                  <a:cubicBezTo>
                    <a:pt x="11982704" y="1615186"/>
                    <a:pt x="11712194" y="1484757"/>
                    <a:pt x="11421238" y="1356106"/>
                  </a:cubicBezTo>
                  <a:cubicBezTo>
                    <a:pt x="11165460" y="1242822"/>
                    <a:pt x="10894061" y="1130681"/>
                    <a:pt x="10605898" y="1021080"/>
                  </a:cubicBezTo>
                  <a:cubicBezTo>
                    <a:pt x="10277731" y="895731"/>
                    <a:pt x="9927845" y="773811"/>
                    <a:pt x="9555609" y="656717"/>
                  </a:cubicBezTo>
                  <a:cubicBezTo>
                    <a:pt x="8217919" y="236220"/>
                    <a:pt x="6993511" y="1905"/>
                    <a:pt x="5709669" y="127"/>
                  </a:cubicBezTo>
                  <a:close/>
                </a:path>
              </a:pathLst>
            </a:custGeom>
            <a:solidFill>
              <a:srgbClr val="7E9444"/>
            </a:solidFill>
          </p:spPr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>
            <a:extLst>
              <a:ext uri="{FF2B5EF4-FFF2-40B4-BE49-F238E27FC236}">
                <a16:creationId xmlns:a16="http://schemas.microsoft.com/office/drawing/2014/main" id="{A3F2B187-4F83-1CC2-E94B-C76D484245F7}"/>
              </a:ext>
            </a:extLst>
          </p:cNvPr>
          <p:cNvGrpSpPr>
            <a:grpSpLocks noChangeAspect="1"/>
          </p:cNvGrpSpPr>
          <p:nvPr/>
        </p:nvGrpSpPr>
        <p:grpSpPr>
          <a:xfrm>
            <a:off x="1653483" y="728904"/>
            <a:ext cx="6169717" cy="390366"/>
            <a:chOff x="0" y="0"/>
            <a:chExt cx="4965840" cy="780732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3A735410-B042-DDE4-C906-402D7320EEFF}"/>
                </a:ext>
              </a:extLst>
            </p:cNvPr>
            <p:cNvSpPr/>
            <p:nvPr/>
          </p:nvSpPr>
          <p:spPr>
            <a:xfrm>
              <a:off x="0" y="0"/>
              <a:ext cx="4965827" cy="780669"/>
            </a:xfrm>
            <a:custGeom>
              <a:avLst/>
              <a:gdLst/>
              <a:ahLst/>
              <a:cxnLst/>
              <a:rect l="l" t="t" r="r" b="b"/>
              <a:pathLst>
                <a:path w="4965827" h="780669">
                  <a:moveTo>
                    <a:pt x="4965827" y="780669"/>
                  </a:moveTo>
                  <a:lnTo>
                    <a:pt x="0" y="780669"/>
                  </a:lnTo>
                  <a:lnTo>
                    <a:pt x="0" y="0"/>
                  </a:lnTo>
                  <a:lnTo>
                    <a:pt x="4965827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81983" y="701580"/>
            <a:ext cx="427253" cy="445015"/>
            <a:chOff x="0" y="0"/>
            <a:chExt cx="854507" cy="890029"/>
          </a:xfrm>
        </p:grpSpPr>
        <p:sp>
          <p:nvSpPr>
            <p:cNvPr id="3" name="Freeform 3"/>
            <p:cNvSpPr/>
            <p:nvPr/>
          </p:nvSpPr>
          <p:spPr>
            <a:xfrm>
              <a:off x="-8128" y="0"/>
              <a:ext cx="870712" cy="890016"/>
            </a:xfrm>
            <a:custGeom>
              <a:avLst/>
              <a:gdLst/>
              <a:ahLst/>
              <a:cxnLst/>
              <a:rect l="l" t="t" r="r" b="b"/>
              <a:pathLst>
                <a:path w="870712" h="890016">
                  <a:moveTo>
                    <a:pt x="435356" y="547624"/>
                  </a:moveTo>
                  <a:cubicBezTo>
                    <a:pt x="378714" y="547624"/>
                    <a:pt x="332613" y="501523"/>
                    <a:pt x="332613" y="444881"/>
                  </a:cubicBezTo>
                  <a:cubicBezTo>
                    <a:pt x="332613" y="388239"/>
                    <a:pt x="378714" y="342138"/>
                    <a:pt x="435356" y="342138"/>
                  </a:cubicBezTo>
                  <a:cubicBezTo>
                    <a:pt x="491998" y="342138"/>
                    <a:pt x="538099" y="388239"/>
                    <a:pt x="538099" y="444881"/>
                  </a:cubicBezTo>
                  <a:cubicBezTo>
                    <a:pt x="538099" y="501523"/>
                    <a:pt x="491998" y="547624"/>
                    <a:pt x="435356" y="547624"/>
                  </a:cubicBezTo>
                  <a:moveTo>
                    <a:pt x="435356" y="273812"/>
                  </a:moveTo>
                  <a:cubicBezTo>
                    <a:pt x="340995" y="273812"/>
                    <a:pt x="264160" y="350647"/>
                    <a:pt x="264160" y="445008"/>
                  </a:cubicBezTo>
                  <a:cubicBezTo>
                    <a:pt x="264160" y="539369"/>
                    <a:pt x="340868" y="616204"/>
                    <a:pt x="435356" y="616204"/>
                  </a:cubicBezTo>
                  <a:cubicBezTo>
                    <a:pt x="529844" y="616204"/>
                    <a:pt x="606552" y="539369"/>
                    <a:pt x="606552" y="445008"/>
                  </a:cubicBezTo>
                  <a:cubicBezTo>
                    <a:pt x="606552" y="350647"/>
                    <a:pt x="529844" y="273812"/>
                    <a:pt x="435356" y="273812"/>
                  </a:cubicBezTo>
                  <a:moveTo>
                    <a:pt x="732790" y="683006"/>
                  </a:moveTo>
                  <a:cubicBezTo>
                    <a:pt x="682625" y="658368"/>
                    <a:pt x="624840" y="660146"/>
                    <a:pt x="575945" y="688340"/>
                  </a:cubicBezTo>
                  <a:cubicBezTo>
                    <a:pt x="527050" y="716534"/>
                    <a:pt x="496570" y="765683"/>
                    <a:pt x="492887" y="821436"/>
                  </a:cubicBezTo>
                  <a:lnTo>
                    <a:pt x="377952" y="821436"/>
                  </a:lnTo>
                  <a:cubicBezTo>
                    <a:pt x="374269" y="765683"/>
                    <a:pt x="343789" y="716534"/>
                    <a:pt x="294894" y="688340"/>
                  </a:cubicBezTo>
                  <a:cubicBezTo>
                    <a:pt x="245999" y="660146"/>
                    <a:pt x="188087" y="658241"/>
                    <a:pt x="138049" y="683006"/>
                  </a:cubicBezTo>
                  <a:lnTo>
                    <a:pt x="80518" y="583438"/>
                  </a:lnTo>
                  <a:cubicBezTo>
                    <a:pt x="126873" y="552450"/>
                    <a:pt x="154305" y="501396"/>
                    <a:pt x="154305" y="444881"/>
                  </a:cubicBezTo>
                  <a:cubicBezTo>
                    <a:pt x="154305" y="388366"/>
                    <a:pt x="126873" y="337439"/>
                    <a:pt x="80518" y="306451"/>
                  </a:cubicBezTo>
                  <a:lnTo>
                    <a:pt x="138049" y="207010"/>
                  </a:lnTo>
                  <a:cubicBezTo>
                    <a:pt x="188214" y="231648"/>
                    <a:pt x="245872" y="229997"/>
                    <a:pt x="294894" y="201676"/>
                  </a:cubicBezTo>
                  <a:cubicBezTo>
                    <a:pt x="343916" y="173355"/>
                    <a:pt x="374269" y="124206"/>
                    <a:pt x="377952" y="68580"/>
                  </a:cubicBezTo>
                  <a:lnTo>
                    <a:pt x="492887" y="68580"/>
                  </a:lnTo>
                  <a:cubicBezTo>
                    <a:pt x="496570" y="124333"/>
                    <a:pt x="527050" y="173482"/>
                    <a:pt x="575945" y="201676"/>
                  </a:cubicBezTo>
                  <a:cubicBezTo>
                    <a:pt x="624840" y="229870"/>
                    <a:pt x="682752" y="231775"/>
                    <a:pt x="732790" y="207010"/>
                  </a:cubicBezTo>
                  <a:lnTo>
                    <a:pt x="790194" y="306451"/>
                  </a:lnTo>
                  <a:cubicBezTo>
                    <a:pt x="743839" y="337439"/>
                    <a:pt x="716407" y="388493"/>
                    <a:pt x="716407" y="445008"/>
                  </a:cubicBezTo>
                  <a:cubicBezTo>
                    <a:pt x="716407" y="501523"/>
                    <a:pt x="743839" y="552577"/>
                    <a:pt x="790194" y="583565"/>
                  </a:cubicBezTo>
                  <a:close/>
                  <a:moveTo>
                    <a:pt x="834136" y="530225"/>
                  </a:moveTo>
                  <a:cubicBezTo>
                    <a:pt x="803275" y="512445"/>
                    <a:pt x="784860" y="480568"/>
                    <a:pt x="784860" y="445008"/>
                  </a:cubicBezTo>
                  <a:cubicBezTo>
                    <a:pt x="784860" y="409448"/>
                    <a:pt x="803275" y="377444"/>
                    <a:pt x="834136" y="359664"/>
                  </a:cubicBezTo>
                  <a:cubicBezTo>
                    <a:pt x="861314" y="343916"/>
                    <a:pt x="870712" y="308991"/>
                    <a:pt x="854964" y="281813"/>
                  </a:cubicBezTo>
                  <a:lnTo>
                    <a:pt x="786638" y="163195"/>
                  </a:lnTo>
                  <a:cubicBezTo>
                    <a:pt x="770890" y="135890"/>
                    <a:pt x="735965" y="126492"/>
                    <a:pt x="708660" y="142240"/>
                  </a:cubicBezTo>
                  <a:cubicBezTo>
                    <a:pt x="677799" y="160147"/>
                    <a:pt x="640969" y="160147"/>
                    <a:pt x="610108" y="142240"/>
                  </a:cubicBezTo>
                  <a:cubicBezTo>
                    <a:pt x="579247" y="124333"/>
                    <a:pt x="560832" y="92583"/>
                    <a:pt x="560832" y="57023"/>
                  </a:cubicBezTo>
                  <a:cubicBezTo>
                    <a:pt x="560832" y="25654"/>
                    <a:pt x="535305" y="0"/>
                    <a:pt x="503809" y="0"/>
                  </a:cubicBezTo>
                  <a:lnTo>
                    <a:pt x="366903" y="0"/>
                  </a:lnTo>
                  <a:cubicBezTo>
                    <a:pt x="335407" y="0"/>
                    <a:pt x="309880" y="25654"/>
                    <a:pt x="309880" y="57023"/>
                  </a:cubicBezTo>
                  <a:cubicBezTo>
                    <a:pt x="309880" y="92583"/>
                    <a:pt x="291465" y="124587"/>
                    <a:pt x="260604" y="142240"/>
                  </a:cubicBezTo>
                  <a:cubicBezTo>
                    <a:pt x="229743" y="159893"/>
                    <a:pt x="192913" y="160020"/>
                    <a:pt x="162052" y="142240"/>
                  </a:cubicBezTo>
                  <a:cubicBezTo>
                    <a:pt x="134874" y="126619"/>
                    <a:pt x="99822" y="136017"/>
                    <a:pt x="84201" y="163195"/>
                  </a:cubicBezTo>
                  <a:lnTo>
                    <a:pt x="15748" y="281813"/>
                  </a:lnTo>
                  <a:cubicBezTo>
                    <a:pt x="127" y="308991"/>
                    <a:pt x="9398" y="343916"/>
                    <a:pt x="36703" y="359664"/>
                  </a:cubicBezTo>
                  <a:cubicBezTo>
                    <a:pt x="67564" y="377444"/>
                    <a:pt x="85979" y="409321"/>
                    <a:pt x="85979" y="444881"/>
                  </a:cubicBezTo>
                  <a:cubicBezTo>
                    <a:pt x="85979" y="480441"/>
                    <a:pt x="67564" y="512445"/>
                    <a:pt x="36703" y="530225"/>
                  </a:cubicBezTo>
                  <a:cubicBezTo>
                    <a:pt x="9398" y="546100"/>
                    <a:pt x="0" y="581025"/>
                    <a:pt x="15748" y="608203"/>
                  </a:cubicBezTo>
                  <a:lnTo>
                    <a:pt x="84201" y="726821"/>
                  </a:lnTo>
                  <a:cubicBezTo>
                    <a:pt x="99949" y="753999"/>
                    <a:pt x="134874" y="763397"/>
                    <a:pt x="162179" y="747776"/>
                  </a:cubicBezTo>
                  <a:cubicBezTo>
                    <a:pt x="193040" y="729869"/>
                    <a:pt x="229870" y="729869"/>
                    <a:pt x="260731" y="747776"/>
                  </a:cubicBezTo>
                  <a:cubicBezTo>
                    <a:pt x="291592" y="765683"/>
                    <a:pt x="310007" y="797433"/>
                    <a:pt x="310007" y="832993"/>
                  </a:cubicBezTo>
                  <a:cubicBezTo>
                    <a:pt x="310007" y="864489"/>
                    <a:pt x="335661" y="890016"/>
                    <a:pt x="367030" y="890016"/>
                  </a:cubicBezTo>
                  <a:lnTo>
                    <a:pt x="503809" y="890016"/>
                  </a:lnTo>
                  <a:cubicBezTo>
                    <a:pt x="535305" y="890016"/>
                    <a:pt x="560832" y="864362"/>
                    <a:pt x="560832" y="832993"/>
                  </a:cubicBezTo>
                  <a:cubicBezTo>
                    <a:pt x="560832" y="797433"/>
                    <a:pt x="579247" y="765429"/>
                    <a:pt x="610108" y="747776"/>
                  </a:cubicBezTo>
                  <a:cubicBezTo>
                    <a:pt x="640969" y="730123"/>
                    <a:pt x="677799" y="729996"/>
                    <a:pt x="708660" y="747776"/>
                  </a:cubicBezTo>
                  <a:cubicBezTo>
                    <a:pt x="735965" y="763397"/>
                    <a:pt x="770890" y="754126"/>
                    <a:pt x="786511" y="726821"/>
                  </a:cubicBezTo>
                  <a:lnTo>
                    <a:pt x="854964" y="608203"/>
                  </a:lnTo>
                  <a:cubicBezTo>
                    <a:pt x="870585" y="581025"/>
                    <a:pt x="861314" y="546100"/>
                    <a:pt x="834009" y="530352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653483" y="1443452"/>
            <a:ext cx="771427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20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Entidades que forman parte de la comisión motora: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81983" y="1976852"/>
            <a:ext cx="5014017" cy="4424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41" lvl="1" indent="-194320">
              <a:lnSpc>
                <a:spcPts val="27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Administració Oberta de Catalunya (AOC)</a:t>
            </a:r>
          </a:p>
          <a:p>
            <a:pPr marL="388641" lvl="1" indent="-194320">
              <a:lnSpc>
                <a:spcPts val="27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Consell de Cambres de Comerç</a:t>
            </a:r>
          </a:p>
          <a:p>
            <a:pPr marL="388641" lvl="1" indent="-194320">
              <a:lnSpc>
                <a:spcPts val="27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Òmnium Cultural</a:t>
            </a:r>
          </a:p>
          <a:p>
            <a:pPr marL="388641" lvl="1" indent="-194320">
              <a:lnSpc>
                <a:spcPts val="27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País Rural</a:t>
            </a:r>
          </a:p>
          <a:p>
            <a:pPr marL="388641" lvl="1" indent="-194320">
              <a:lnSpc>
                <a:spcPts val="27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Taula del Tercer Sector</a:t>
            </a:r>
          </a:p>
          <a:p>
            <a:pPr marL="388641" lvl="1" indent="-194320">
              <a:lnSpc>
                <a:spcPts val="27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Associació de Dones de la Mar</a:t>
            </a:r>
          </a:p>
          <a:p>
            <a:pPr marL="388641" lvl="1" indent="-194320">
              <a:lnSpc>
                <a:spcPts val="27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Associació de Dones del Món Rural</a:t>
            </a:r>
          </a:p>
          <a:p>
            <a:pPr marL="388641" lvl="1" indent="-194320">
              <a:lnSpc>
                <a:spcPts val="27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Federació Catalana d’Associacions de Propietaris Forestals (BOSCAT)</a:t>
            </a:r>
          </a:p>
          <a:p>
            <a:pPr marL="388641" lvl="1" indent="-194320">
              <a:lnSpc>
                <a:spcPts val="27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Consorci Forestal de Catalunya (CFC)</a:t>
            </a:r>
          </a:p>
          <a:p>
            <a:pPr marL="388641" lvl="1" indent="-194320">
              <a:lnSpc>
                <a:spcPts val="27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Federació de Cooperatives Agràries de Catalunya (FCAC)</a:t>
            </a:r>
          </a:p>
          <a:p>
            <a:pPr>
              <a:lnSpc>
                <a:spcPts val="2080"/>
              </a:lnSpc>
            </a:pPr>
            <a:endParaRPr lang="en-US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274291" y="2002252"/>
            <a:ext cx="5014017" cy="5170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41" lvl="1" indent="-194320">
              <a:lnSpc>
                <a:spcPts val="243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Federació de Moviments de Renovació Pedagògica - Secretariat d’Escola Rural de Catalunya</a:t>
            </a:r>
          </a:p>
          <a:p>
            <a:pPr marL="388641" lvl="1" indent="-194320">
              <a:lnSpc>
                <a:spcPts val="243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Fundació i2cat</a:t>
            </a:r>
          </a:p>
          <a:p>
            <a:pPr marL="388641" lvl="1" indent="-194320">
              <a:lnSpc>
                <a:spcPts val="243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Joves Agricultors i Ramaders de Catalunya (JARC)</a:t>
            </a:r>
          </a:p>
          <a:p>
            <a:pPr marL="388641" lvl="1" indent="-194320">
              <a:lnSpc>
                <a:spcPts val="243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Minyons Escoltes i Guies de Catalunya </a:t>
            </a:r>
          </a:p>
          <a:p>
            <a:pPr marL="388641" lvl="1" indent="-194320">
              <a:lnSpc>
                <a:spcPts val="243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Pla Estratègic Metropolità de Barcelona (PEMB). </a:t>
            </a:r>
          </a:p>
          <a:p>
            <a:pPr marL="388641" lvl="1" indent="-194320">
              <a:lnSpc>
                <a:spcPts val="243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Unió de Pagesos (UP)</a:t>
            </a:r>
          </a:p>
          <a:p>
            <a:pPr marL="388641" lvl="1" indent="-194320">
              <a:lnSpc>
                <a:spcPts val="243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Xarxa d’Ateneus Cooperatius de Catalunya</a:t>
            </a:r>
          </a:p>
          <a:p>
            <a:pPr marL="388641" lvl="1" indent="-194320">
              <a:lnSpc>
                <a:spcPts val="243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Xarxa per a la Conservació de la Natura (XCN)</a:t>
            </a:r>
          </a:p>
          <a:p>
            <a:pPr marL="388641" lvl="1" indent="-194320">
              <a:lnSpc>
                <a:spcPts val="243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CECOT</a:t>
            </a:r>
          </a:p>
          <a:p>
            <a:pPr marL="388641" lvl="1" indent="-194320">
              <a:lnSpc>
                <a:spcPts val="243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Comissions Obreres (CCOO)</a:t>
            </a:r>
          </a:p>
          <a:p>
            <a:pPr>
              <a:lnSpc>
                <a:spcPts val="2160"/>
              </a:lnSpc>
            </a:pPr>
            <a:endParaRPr lang="en-US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160"/>
              </a:lnSpc>
            </a:pPr>
            <a:endParaRPr lang="en-US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734979" y="699803"/>
            <a:ext cx="6692161" cy="360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3"/>
              </a:lnSpc>
            </a:pPr>
            <a:r>
              <a:rPr lang="en-US" sz="215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 SOCIEDAD CIVIL RURAL Comisión motora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81983" y="1995902"/>
            <a:ext cx="5014017" cy="478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41" lvl="1" indent="-194320">
              <a:lnSpc>
                <a:spcPts val="2484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Micro, Petita i Mitjana Empresa de Catalunya (PIMEC)</a:t>
            </a:r>
          </a:p>
          <a:p>
            <a:pPr marL="388641" lvl="1" indent="-194320">
              <a:lnSpc>
                <a:spcPts val="2484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Observatori del Paisatge</a:t>
            </a:r>
          </a:p>
          <a:p>
            <a:pPr marL="388641" lvl="1" indent="-194320">
              <a:lnSpc>
                <a:spcPts val="2484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Unió General de Treballadors (UGT)</a:t>
            </a:r>
          </a:p>
          <a:p>
            <a:pPr marL="388641" lvl="1" indent="-194320">
              <a:lnSpc>
                <a:spcPts val="2484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Agència Catalana de la Joventut</a:t>
            </a:r>
          </a:p>
          <a:p>
            <a:pPr marL="388641" lvl="1" indent="-194320">
              <a:lnSpc>
                <a:spcPts val="2484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Confederació del Turisme Rural i l’agroturisme de Catalunya (TURALCAT)</a:t>
            </a:r>
          </a:p>
          <a:p>
            <a:pPr marL="388641" lvl="1" indent="-194320">
              <a:lnSpc>
                <a:spcPts val="2484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Federació d’Associacions d'Artesans d’Oficis de Catalunya</a:t>
            </a:r>
          </a:p>
          <a:p>
            <a:pPr marL="388641" lvl="1" indent="-194320">
              <a:lnSpc>
                <a:spcPts val="2484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Institut d’Estudis Catalans</a:t>
            </a:r>
          </a:p>
          <a:p>
            <a:pPr marL="388641" lvl="1" indent="-194320">
              <a:lnSpc>
                <a:spcPts val="2484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Museu Terra</a:t>
            </a:r>
          </a:p>
          <a:p>
            <a:pPr marL="388641" lvl="1" indent="-194320">
              <a:lnSpc>
                <a:spcPts val="2484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Plataforma d’Arts de Carrer (PAC)</a:t>
            </a:r>
          </a:p>
          <a:p>
            <a:pPr marL="388641" lvl="1" indent="-194320">
              <a:lnSpc>
                <a:spcPts val="2484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Xarxa de Ciutats i Pobles cap a la Sostenibilitat </a:t>
            </a:r>
          </a:p>
          <a:p>
            <a:pPr>
              <a:lnSpc>
                <a:spcPts val="2484"/>
              </a:lnSpc>
            </a:pPr>
            <a:endParaRPr lang="en-US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096000" y="1976852"/>
            <a:ext cx="5014017" cy="4474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41" lvl="1" indent="-194320">
              <a:lnSpc>
                <a:spcPts val="27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Xarxa de Festivals Musicals de Catalunya (XAFEC)</a:t>
            </a:r>
          </a:p>
          <a:p>
            <a:pPr marL="388641" lvl="1" indent="-194320">
              <a:lnSpc>
                <a:spcPts val="27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Federació de Municipis de Catalunya</a:t>
            </a:r>
          </a:p>
          <a:p>
            <a:pPr marL="388641" lvl="1" indent="-194320">
              <a:lnSpc>
                <a:spcPts val="27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Institut Ramon Muntaner (IRMU)</a:t>
            </a:r>
          </a:p>
          <a:p>
            <a:pPr marL="388641" lvl="1" indent="-194320">
              <a:lnSpc>
                <a:spcPts val="27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Institució Catalana d'Estudis Agraris</a:t>
            </a:r>
          </a:p>
          <a:p>
            <a:pPr marL="388641" lvl="1" indent="-194320">
              <a:lnSpc>
                <a:spcPts val="27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Direcció General de Joventut</a:t>
            </a:r>
          </a:p>
          <a:p>
            <a:pPr marL="388641" lvl="1" indent="-194320">
              <a:lnSpc>
                <a:spcPts val="27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Escola de Pastors</a:t>
            </a:r>
          </a:p>
          <a:p>
            <a:pPr marL="388641" lvl="1" indent="-194320">
              <a:lnSpc>
                <a:spcPts val="27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Consell Nacional de la Gent Gran</a:t>
            </a:r>
          </a:p>
          <a:p>
            <a:pPr marL="388641" lvl="1" indent="-194320">
              <a:lnSpc>
                <a:spcPts val="27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Associació de Micropobles de Catalunya</a:t>
            </a:r>
          </a:p>
          <a:p>
            <a:pPr marL="388641" lvl="1" indent="-194320">
              <a:lnSpc>
                <a:spcPts val="27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Associació Catalana de Municipis (ACM)</a:t>
            </a:r>
          </a:p>
          <a:p>
            <a:pPr marL="388641" lvl="1" indent="-194320">
              <a:lnSpc>
                <a:spcPts val="27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Associació d’Iniciatives Rurals i Marítimes de Catalunya</a:t>
            </a:r>
          </a:p>
          <a:p>
            <a:pPr>
              <a:lnSpc>
                <a:spcPts val="2700"/>
              </a:lnSpc>
            </a:pPr>
            <a:endParaRPr lang="en-US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81983" y="701580"/>
            <a:ext cx="427253" cy="445015"/>
            <a:chOff x="0" y="0"/>
            <a:chExt cx="854507" cy="890029"/>
          </a:xfrm>
        </p:grpSpPr>
        <p:sp>
          <p:nvSpPr>
            <p:cNvPr id="5" name="Freeform 5"/>
            <p:cNvSpPr/>
            <p:nvPr/>
          </p:nvSpPr>
          <p:spPr>
            <a:xfrm>
              <a:off x="-8128" y="0"/>
              <a:ext cx="870712" cy="890016"/>
            </a:xfrm>
            <a:custGeom>
              <a:avLst/>
              <a:gdLst/>
              <a:ahLst/>
              <a:cxnLst/>
              <a:rect l="l" t="t" r="r" b="b"/>
              <a:pathLst>
                <a:path w="870712" h="890016">
                  <a:moveTo>
                    <a:pt x="435356" y="547624"/>
                  </a:moveTo>
                  <a:cubicBezTo>
                    <a:pt x="378714" y="547624"/>
                    <a:pt x="332613" y="501523"/>
                    <a:pt x="332613" y="444881"/>
                  </a:cubicBezTo>
                  <a:cubicBezTo>
                    <a:pt x="332613" y="388239"/>
                    <a:pt x="378714" y="342138"/>
                    <a:pt x="435356" y="342138"/>
                  </a:cubicBezTo>
                  <a:cubicBezTo>
                    <a:pt x="491998" y="342138"/>
                    <a:pt x="538099" y="388239"/>
                    <a:pt x="538099" y="444881"/>
                  </a:cubicBezTo>
                  <a:cubicBezTo>
                    <a:pt x="538099" y="501523"/>
                    <a:pt x="491998" y="547624"/>
                    <a:pt x="435356" y="547624"/>
                  </a:cubicBezTo>
                  <a:moveTo>
                    <a:pt x="435356" y="273812"/>
                  </a:moveTo>
                  <a:cubicBezTo>
                    <a:pt x="340995" y="273812"/>
                    <a:pt x="264160" y="350647"/>
                    <a:pt x="264160" y="445008"/>
                  </a:cubicBezTo>
                  <a:cubicBezTo>
                    <a:pt x="264160" y="539369"/>
                    <a:pt x="340868" y="616204"/>
                    <a:pt x="435356" y="616204"/>
                  </a:cubicBezTo>
                  <a:cubicBezTo>
                    <a:pt x="529844" y="616204"/>
                    <a:pt x="606552" y="539369"/>
                    <a:pt x="606552" y="445008"/>
                  </a:cubicBezTo>
                  <a:cubicBezTo>
                    <a:pt x="606552" y="350647"/>
                    <a:pt x="529844" y="273812"/>
                    <a:pt x="435356" y="273812"/>
                  </a:cubicBezTo>
                  <a:moveTo>
                    <a:pt x="732790" y="683006"/>
                  </a:moveTo>
                  <a:cubicBezTo>
                    <a:pt x="682625" y="658368"/>
                    <a:pt x="624840" y="660146"/>
                    <a:pt x="575945" y="688340"/>
                  </a:cubicBezTo>
                  <a:cubicBezTo>
                    <a:pt x="527050" y="716534"/>
                    <a:pt x="496570" y="765683"/>
                    <a:pt x="492887" y="821436"/>
                  </a:cubicBezTo>
                  <a:lnTo>
                    <a:pt x="377952" y="821436"/>
                  </a:lnTo>
                  <a:cubicBezTo>
                    <a:pt x="374269" y="765683"/>
                    <a:pt x="343789" y="716534"/>
                    <a:pt x="294894" y="688340"/>
                  </a:cubicBezTo>
                  <a:cubicBezTo>
                    <a:pt x="245999" y="660146"/>
                    <a:pt x="188087" y="658241"/>
                    <a:pt x="138049" y="683006"/>
                  </a:cubicBezTo>
                  <a:lnTo>
                    <a:pt x="80518" y="583438"/>
                  </a:lnTo>
                  <a:cubicBezTo>
                    <a:pt x="126873" y="552450"/>
                    <a:pt x="154305" y="501396"/>
                    <a:pt x="154305" y="444881"/>
                  </a:cubicBezTo>
                  <a:cubicBezTo>
                    <a:pt x="154305" y="388366"/>
                    <a:pt x="126873" y="337439"/>
                    <a:pt x="80518" y="306451"/>
                  </a:cubicBezTo>
                  <a:lnTo>
                    <a:pt x="138049" y="207010"/>
                  </a:lnTo>
                  <a:cubicBezTo>
                    <a:pt x="188214" y="231648"/>
                    <a:pt x="245872" y="229997"/>
                    <a:pt x="294894" y="201676"/>
                  </a:cubicBezTo>
                  <a:cubicBezTo>
                    <a:pt x="343916" y="173355"/>
                    <a:pt x="374269" y="124206"/>
                    <a:pt x="377952" y="68580"/>
                  </a:cubicBezTo>
                  <a:lnTo>
                    <a:pt x="492887" y="68580"/>
                  </a:lnTo>
                  <a:cubicBezTo>
                    <a:pt x="496570" y="124333"/>
                    <a:pt x="527050" y="173482"/>
                    <a:pt x="575945" y="201676"/>
                  </a:cubicBezTo>
                  <a:cubicBezTo>
                    <a:pt x="624840" y="229870"/>
                    <a:pt x="682752" y="231775"/>
                    <a:pt x="732790" y="207010"/>
                  </a:cubicBezTo>
                  <a:lnTo>
                    <a:pt x="790194" y="306451"/>
                  </a:lnTo>
                  <a:cubicBezTo>
                    <a:pt x="743839" y="337439"/>
                    <a:pt x="716407" y="388493"/>
                    <a:pt x="716407" y="445008"/>
                  </a:cubicBezTo>
                  <a:cubicBezTo>
                    <a:pt x="716407" y="501523"/>
                    <a:pt x="743839" y="552577"/>
                    <a:pt x="790194" y="583565"/>
                  </a:cubicBezTo>
                  <a:close/>
                  <a:moveTo>
                    <a:pt x="834136" y="530225"/>
                  </a:moveTo>
                  <a:cubicBezTo>
                    <a:pt x="803275" y="512445"/>
                    <a:pt x="784860" y="480568"/>
                    <a:pt x="784860" y="445008"/>
                  </a:cubicBezTo>
                  <a:cubicBezTo>
                    <a:pt x="784860" y="409448"/>
                    <a:pt x="803275" y="377444"/>
                    <a:pt x="834136" y="359664"/>
                  </a:cubicBezTo>
                  <a:cubicBezTo>
                    <a:pt x="861314" y="343916"/>
                    <a:pt x="870712" y="308991"/>
                    <a:pt x="854964" y="281813"/>
                  </a:cubicBezTo>
                  <a:lnTo>
                    <a:pt x="786638" y="163195"/>
                  </a:lnTo>
                  <a:cubicBezTo>
                    <a:pt x="770890" y="135890"/>
                    <a:pt x="735965" y="126492"/>
                    <a:pt x="708660" y="142240"/>
                  </a:cubicBezTo>
                  <a:cubicBezTo>
                    <a:pt x="677799" y="160147"/>
                    <a:pt x="640969" y="160147"/>
                    <a:pt x="610108" y="142240"/>
                  </a:cubicBezTo>
                  <a:cubicBezTo>
                    <a:pt x="579247" y="124333"/>
                    <a:pt x="560832" y="92583"/>
                    <a:pt x="560832" y="57023"/>
                  </a:cubicBezTo>
                  <a:cubicBezTo>
                    <a:pt x="560832" y="25654"/>
                    <a:pt x="535305" y="0"/>
                    <a:pt x="503809" y="0"/>
                  </a:cubicBezTo>
                  <a:lnTo>
                    <a:pt x="366903" y="0"/>
                  </a:lnTo>
                  <a:cubicBezTo>
                    <a:pt x="335407" y="0"/>
                    <a:pt x="309880" y="25654"/>
                    <a:pt x="309880" y="57023"/>
                  </a:cubicBezTo>
                  <a:cubicBezTo>
                    <a:pt x="309880" y="92583"/>
                    <a:pt x="291465" y="124587"/>
                    <a:pt x="260604" y="142240"/>
                  </a:cubicBezTo>
                  <a:cubicBezTo>
                    <a:pt x="229743" y="159893"/>
                    <a:pt x="192913" y="160020"/>
                    <a:pt x="162052" y="142240"/>
                  </a:cubicBezTo>
                  <a:cubicBezTo>
                    <a:pt x="134874" y="126619"/>
                    <a:pt x="99822" y="136017"/>
                    <a:pt x="84201" y="163195"/>
                  </a:cubicBezTo>
                  <a:lnTo>
                    <a:pt x="15748" y="281813"/>
                  </a:lnTo>
                  <a:cubicBezTo>
                    <a:pt x="127" y="308991"/>
                    <a:pt x="9398" y="343916"/>
                    <a:pt x="36703" y="359664"/>
                  </a:cubicBezTo>
                  <a:cubicBezTo>
                    <a:pt x="67564" y="377444"/>
                    <a:pt x="85979" y="409321"/>
                    <a:pt x="85979" y="444881"/>
                  </a:cubicBezTo>
                  <a:cubicBezTo>
                    <a:pt x="85979" y="480441"/>
                    <a:pt x="67564" y="512445"/>
                    <a:pt x="36703" y="530225"/>
                  </a:cubicBezTo>
                  <a:cubicBezTo>
                    <a:pt x="9398" y="546100"/>
                    <a:pt x="0" y="581025"/>
                    <a:pt x="15748" y="608203"/>
                  </a:cubicBezTo>
                  <a:lnTo>
                    <a:pt x="84201" y="726821"/>
                  </a:lnTo>
                  <a:cubicBezTo>
                    <a:pt x="99949" y="753999"/>
                    <a:pt x="134874" y="763397"/>
                    <a:pt x="162179" y="747776"/>
                  </a:cubicBezTo>
                  <a:cubicBezTo>
                    <a:pt x="193040" y="729869"/>
                    <a:pt x="229870" y="729869"/>
                    <a:pt x="260731" y="747776"/>
                  </a:cubicBezTo>
                  <a:cubicBezTo>
                    <a:pt x="291592" y="765683"/>
                    <a:pt x="310007" y="797433"/>
                    <a:pt x="310007" y="832993"/>
                  </a:cubicBezTo>
                  <a:cubicBezTo>
                    <a:pt x="310007" y="864489"/>
                    <a:pt x="335661" y="890016"/>
                    <a:pt x="367030" y="890016"/>
                  </a:cubicBezTo>
                  <a:lnTo>
                    <a:pt x="503809" y="890016"/>
                  </a:lnTo>
                  <a:cubicBezTo>
                    <a:pt x="535305" y="890016"/>
                    <a:pt x="560832" y="864362"/>
                    <a:pt x="560832" y="832993"/>
                  </a:cubicBezTo>
                  <a:cubicBezTo>
                    <a:pt x="560832" y="797433"/>
                    <a:pt x="579247" y="765429"/>
                    <a:pt x="610108" y="747776"/>
                  </a:cubicBezTo>
                  <a:cubicBezTo>
                    <a:pt x="640969" y="730123"/>
                    <a:pt x="677799" y="729996"/>
                    <a:pt x="708660" y="747776"/>
                  </a:cubicBezTo>
                  <a:cubicBezTo>
                    <a:pt x="735965" y="763397"/>
                    <a:pt x="770890" y="754126"/>
                    <a:pt x="786511" y="726821"/>
                  </a:cubicBezTo>
                  <a:lnTo>
                    <a:pt x="854964" y="608203"/>
                  </a:lnTo>
                  <a:cubicBezTo>
                    <a:pt x="870585" y="581025"/>
                    <a:pt x="861314" y="546100"/>
                    <a:pt x="834009" y="530352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653483" y="728904"/>
            <a:ext cx="6220517" cy="390366"/>
            <a:chOff x="0" y="0"/>
            <a:chExt cx="4965840" cy="7807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65827" cy="780669"/>
            </a:xfrm>
            <a:custGeom>
              <a:avLst/>
              <a:gdLst/>
              <a:ahLst/>
              <a:cxnLst/>
              <a:rect l="l" t="t" r="r" b="b"/>
              <a:pathLst>
                <a:path w="4965827" h="780669">
                  <a:moveTo>
                    <a:pt x="4965827" y="780669"/>
                  </a:moveTo>
                  <a:lnTo>
                    <a:pt x="0" y="780669"/>
                  </a:lnTo>
                  <a:lnTo>
                    <a:pt x="0" y="0"/>
                  </a:lnTo>
                  <a:lnTo>
                    <a:pt x="4965827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653483" y="1443452"/>
            <a:ext cx="771427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20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Entidades que forman parte de la comisión motora: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34979" y="699803"/>
            <a:ext cx="8175443" cy="360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3"/>
              </a:lnSpc>
            </a:pPr>
            <a:r>
              <a:rPr lang="en-US" sz="21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 SOCIEDAD CIVIL RURAL Comisión </a:t>
            </a:r>
            <a:r>
              <a:rPr lang="en-US" sz="21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motora</a:t>
            </a:r>
            <a:endParaRPr lang="en-US" sz="215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61447" y="2610670"/>
            <a:ext cx="249073" cy="249073"/>
            <a:chOff x="0" y="0"/>
            <a:chExt cx="498145" cy="498145"/>
          </a:xfrm>
        </p:grpSpPr>
        <p:sp>
          <p:nvSpPr>
            <p:cNvPr id="3" name="Freeform 3"/>
            <p:cNvSpPr/>
            <p:nvPr/>
          </p:nvSpPr>
          <p:spPr>
            <a:xfrm>
              <a:off x="63500" y="63500"/>
              <a:ext cx="371094" cy="371094"/>
            </a:xfrm>
            <a:custGeom>
              <a:avLst/>
              <a:gdLst/>
              <a:ahLst/>
              <a:cxnLst/>
              <a:rect l="l" t="t" r="r" b="b"/>
              <a:pathLst>
                <a:path w="371094" h="371094">
                  <a:moveTo>
                    <a:pt x="185547" y="342646"/>
                  </a:moveTo>
                  <a:cubicBezTo>
                    <a:pt x="98933" y="342646"/>
                    <a:pt x="28575" y="272288"/>
                    <a:pt x="28575" y="185674"/>
                  </a:cubicBezTo>
                  <a:cubicBezTo>
                    <a:pt x="28575" y="99060"/>
                    <a:pt x="98933" y="28575"/>
                    <a:pt x="185547" y="28575"/>
                  </a:cubicBezTo>
                  <a:cubicBezTo>
                    <a:pt x="272161" y="28575"/>
                    <a:pt x="342519" y="99060"/>
                    <a:pt x="342519" y="185547"/>
                  </a:cubicBezTo>
                  <a:cubicBezTo>
                    <a:pt x="342519" y="272034"/>
                    <a:pt x="272161" y="342519"/>
                    <a:pt x="185547" y="342519"/>
                  </a:cubicBezTo>
                  <a:moveTo>
                    <a:pt x="185547" y="0"/>
                  </a:moveTo>
                  <a:cubicBezTo>
                    <a:pt x="83185" y="0"/>
                    <a:pt x="0" y="83185"/>
                    <a:pt x="0" y="185547"/>
                  </a:cubicBezTo>
                  <a:cubicBezTo>
                    <a:pt x="0" y="287909"/>
                    <a:pt x="83185" y="371094"/>
                    <a:pt x="185547" y="371094"/>
                  </a:cubicBezTo>
                  <a:cubicBezTo>
                    <a:pt x="287909" y="371094"/>
                    <a:pt x="371094" y="287909"/>
                    <a:pt x="371094" y="185547"/>
                  </a:cubicBezTo>
                  <a:cubicBezTo>
                    <a:pt x="371094" y="83185"/>
                    <a:pt x="288036" y="0"/>
                    <a:pt x="185547" y="0"/>
                  </a:cubicBezTo>
                </a:path>
              </a:pathLst>
            </a:custGeom>
            <a:solidFill>
              <a:srgbClr val="698348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57226" y="176022"/>
              <a:ext cx="183896" cy="139827"/>
            </a:xfrm>
            <a:custGeom>
              <a:avLst/>
              <a:gdLst/>
              <a:ahLst/>
              <a:cxnLst/>
              <a:rect l="l" t="t" r="r" b="b"/>
              <a:pathLst>
                <a:path w="183896" h="139827">
                  <a:moveTo>
                    <a:pt x="156972" y="6858"/>
                  </a:moveTo>
                  <a:lnTo>
                    <a:pt x="71882" y="109093"/>
                  </a:lnTo>
                  <a:lnTo>
                    <a:pt x="25781" y="62992"/>
                  </a:lnTo>
                  <a:cubicBezTo>
                    <a:pt x="20320" y="57531"/>
                    <a:pt x="11176" y="57531"/>
                    <a:pt x="5588" y="62992"/>
                  </a:cubicBezTo>
                  <a:cubicBezTo>
                    <a:pt x="0" y="68453"/>
                    <a:pt x="127" y="77597"/>
                    <a:pt x="5588" y="83185"/>
                  </a:cubicBezTo>
                  <a:lnTo>
                    <a:pt x="55245" y="132842"/>
                  </a:lnTo>
                  <a:cubicBezTo>
                    <a:pt x="59690" y="137160"/>
                    <a:pt x="65659" y="139827"/>
                    <a:pt x="72009" y="139827"/>
                  </a:cubicBezTo>
                  <a:lnTo>
                    <a:pt x="73025" y="139827"/>
                  </a:lnTo>
                  <a:cubicBezTo>
                    <a:pt x="79629" y="139446"/>
                    <a:pt x="85979" y="136398"/>
                    <a:pt x="90297" y="131318"/>
                  </a:cubicBezTo>
                  <a:lnTo>
                    <a:pt x="178816" y="25146"/>
                  </a:lnTo>
                  <a:cubicBezTo>
                    <a:pt x="183896" y="19050"/>
                    <a:pt x="183007" y="10160"/>
                    <a:pt x="176911" y="4953"/>
                  </a:cubicBezTo>
                  <a:cubicBezTo>
                    <a:pt x="170815" y="0"/>
                    <a:pt x="161925" y="762"/>
                    <a:pt x="156718" y="6858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61447" y="2969534"/>
            <a:ext cx="249073" cy="249073"/>
            <a:chOff x="0" y="0"/>
            <a:chExt cx="498145" cy="498145"/>
          </a:xfrm>
        </p:grpSpPr>
        <p:sp>
          <p:nvSpPr>
            <p:cNvPr id="6" name="Freeform 6"/>
            <p:cNvSpPr/>
            <p:nvPr/>
          </p:nvSpPr>
          <p:spPr>
            <a:xfrm>
              <a:off x="63500" y="63500"/>
              <a:ext cx="371094" cy="371094"/>
            </a:xfrm>
            <a:custGeom>
              <a:avLst/>
              <a:gdLst/>
              <a:ahLst/>
              <a:cxnLst/>
              <a:rect l="l" t="t" r="r" b="b"/>
              <a:pathLst>
                <a:path w="371094" h="371094">
                  <a:moveTo>
                    <a:pt x="185547" y="342646"/>
                  </a:moveTo>
                  <a:cubicBezTo>
                    <a:pt x="98933" y="342646"/>
                    <a:pt x="28575" y="272288"/>
                    <a:pt x="28575" y="185674"/>
                  </a:cubicBezTo>
                  <a:cubicBezTo>
                    <a:pt x="28575" y="99060"/>
                    <a:pt x="98933" y="28575"/>
                    <a:pt x="185547" y="28575"/>
                  </a:cubicBezTo>
                  <a:cubicBezTo>
                    <a:pt x="272161" y="28575"/>
                    <a:pt x="342519" y="99060"/>
                    <a:pt x="342519" y="185547"/>
                  </a:cubicBezTo>
                  <a:cubicBezTo>
                    <a:pt x="342519" y="272034"/>
                    <a:pt x="272161" y="342519"/>
                    <a:pt x="185547" y="342519"/>
                  </a:cubicBezTo>
                  <a:moveTo>
                    <a:pt x="185547" y="0"/>
                  </a:moveTo>
                  <a:cubicBezTo>
                    <a:pt x="83185" y="0"/>
                    <a:pt x="0" y="83185"/>
                    <a:pt x="0" y="185547"/>
                  </a:cubicBezTo>
                  <a:cubicBezTo>
                    <a:pt x="0" y="287909"/>
                    <a:pt x="83185" y="371094"/>
                    <a:pt x="185547" y="371094"/>
                  </a:cubicBezTo>
                  <a:cubicBezTo>
                    <a:pt x="287909" y="371094"/>
                    <a:pt x="371094" y="287909"/>
                    <a:pt x="371094" y="185547"/>
                  </a:cubicBezTo>
                  <a:cubicBezTo>
                    <a:pt x="371094" y="83185"/>
                    <a:pt x="288036" y="0"/>
                    <a:pt x="185547" y="0"/>
                  </a:cubicBezTo>
                </a:path>
              </a:pathLst>
            </a:custGeom>
            <a:solidFill>
              <a:srgbClr val="698348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57226" y="176022"/>
              <a:ext cx="183896" cy="139827"/>
            </a:xfrm>
            <a:custGeom>
              <a:avLst/>
              <a:gdLst/>
              <a:ahLst/>
              <a:cxnLst/>
              <a:rect l="l" t="t" r="r" b="b"/>
              <a:pathLst>
                <a:path w="183896" h="139827">
                  <a:moveTo>
                    <a:pt x="156972" y="6858"/>
                  </a:moveTo>
                  <a:lnTo>
                    <a:pt x="71882" y="109093"/>
                  </a:lnTo>
                  <a:lnTo>
                    <a:pt x="25781" y="62992"/>
                  </a:lnTo>
                  <a:cubicBezTo>
                    <a:pt x="20320" y="57531"/>
                    <a:pt x="11176" y="57531"/>
                    <a:pt x="5588" y="62992"/>
                  </a:cubicBezTo>
                  <a:cubicBezTo>
                    <a:pt x="0" y="68453"/>
                    <a:pt x="127" y="77597"/>
                    <a:pt x="5588" y="83185"/>
                  </a:cubicBezTo>
                  <a:lnTo>
                    <a:pt x="55245" y="132842"/>
                  </a:lnTo>
                  <a:cubicBezTo>
                    <a:pt x="59690" y="137160"/>
                    <a:pt x="65659" y="139827"/>
                    <a:pt x="72009" y="139827"/>
                  </a:cubicBezTo>
                  <a:lnTo>
                    <a:pt x="73025" y="139827"/>
                  </a:lnTo>
                  <a:cubicBezTo>
                    <a:pt x="79629" y="139446"/>
                    <a:pt x="85979" y="136398"/>
                    <a:pt x="90297" y="131318"/>
                  </a:cubicBezTo>
                  <a:lnTo>
                    <a:pt x="178816" y="25146"/>
                  </a:lnTo>
                  <a:cubicBezTo>
                    <a:pt x="183896" y="19050"/>
                    <a:pt x="183007" y="10160"/>
                    <a:pt x="176911" y="4953"/>
                  </a:cubicBezTo>
                  <a:cubicBezTo>
                    <a:pt x="170815" y="0"/>
                    <a:pt x="161925" y="762"/>
                    <a:pt x="156718" y="6858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61447" y="3313856"/>
            <a:ext cx="249073" cy="249073"/>
            <a:chOff x="0" y="0"/>
            <a:chExt cx="498145" cy="498145"/>
          </a:xfrm>
        </p:grpSpPr>
        <p:sp>
          <p:nvSpPr>
            <p:cNvPr id="9" name="Freeform 9"/>
            <p:cNvSpPr/>
            <p:nvPr/>
          </p:nvSpPr>
          <p:spPr>
            <a:xfrm>
              <a:off x="63500" y="63500"/>
              <a:ext cx="371094" cy="371094"/>
            </a:xfrm>
            <a:custGeom>
              <a:avLst/>
              <a:gdLst/>
              <a:ahLst/>
              <a:cxnLst/>
              <a:rect l="l" t="t" r="r" b="b"/>
              <a:pathLst>
                <a:path w="371094" h="371094">
                  <a:moveTo>
                    <a:pt x="185547" y="342646"/>
                  </a:moveTo>
                  <a:cubicBezTo>
                    <a:pt x="98933" y="342646"/>
                    <a:pt x="28575" y="272288"/>
                    <a:pt x="28575" y="185674"/>
                  </a:cubicBezTo>
                  <a:cubicBezTo>
                    <a:pt x="28575" y="99060"/>
                    <a:pt x="98933" y="28575"/>
                    <a:pt x="185547" y="28575"/>
                  </a:cubicBezTo>
                  <a:cubicBezTo>
                    <a:pt x="272161" y="28575"/>
                    <a:pt x="342519" y="99060"/>
                    <a:pt x="342519" y="185547"/>
                  </a:cubicBezTo>
                  <a:cubicBezTo>
                    <a:pt x="342519" y="272034"/>
                    <a:pt x="272161" y="342519"/>
                    <a:pt x="185547" y="342519"/>
                  </a:cubicBezTo>
                  <a:moveTo>
                    <a:pt x="185547" y="0"/>
                  </a:moveTo>
                  <a:cubicBezTo>
                    <a:pt x="83185" y="0"/>
                    <a:pt x="0" y="83185"/>
                    <a:pt x="0" y="185547"/>
                  </a:cubicBezTo>
                  <a:cubicBezTo>
                    <a:pt x="0" y="287909"/>
                    <a:pt x="83185" y="371094"/>
                    <a:pt x="185547" y="371094"/>
                  </a:cubicBezTo>
                  <a:cubicBezTo>
                    <a:pt x="287909" y="371094"/>
                    <a:pt x="371094" y="287909"/>
                    <a:pt x="371094" y="185547"/>
                  </a:cubicBezTo>
                  <a:cubicBezTo>
                    <a:pt x="371094" y="83185"/>
                    <a:pt x="288036" y="0"/>
                    <a:pt x="185547" y="0"/>
                  </a:cubicBezTo>
                </a:path>
              </a:pathLst>
            </a:custGeom>
            <a:solidFill>
              <a:srgbClr val="698348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57226" y="176022"/>
              <a:ext cx="183896" cy="139827"/>
            </a:xfrm>
            <a:custGeom>
              <a:avLst/>
              <a:gdLst/>
              <a:ahLst/>
              <a:cxnLst/>
              <a:rect l="l" t="t" r="r" b="b"/>
              <a:pathLst>
                <a:path w="183896" h="139827">
                  <a:moveTo>
                    <a:pt x="156972" y="6858"/>
                  </a:moveTo>
                  <a:lnTo>
                    <a:pt x="71882" y="109093"/>
                  </a:lnTo>
                  <a:lnTo>
                    <a:pt x="25781" y="62992"/>
                  </a:lnTo>
                  <a:cubicBezTo>
                    <a:pt x="20320" y="57531"/>
                    <a:pt x="11176" y="57531"/>
                    <a:pt x="5588" y="62992"/>
                  </a:cubicBezTo>
                  <a:cubicBezTo>
                    <a:pt x="0" y="68453"/>
                    <a:pt x="127" y="77597"/>
                    <a:pt x="5588" y="83185"/>
                  </a:cubicBezTo>
                  <a:lnTo>
                    <a:pt x="55245" y="132842"/>
                  </a:lnTo>
                  <a:cubicBezTo>
                    <a:pt x="59690" y="137160"/>
                    <a:pt x="65659" y="139827"/>
                    <a:pt x="72009" y="139827"/>
                  </a:cubicBezTo>
                  <a:lnTo>
                    <a:pt x="73025" y="139827"/>
                  </a:lnTo>
                  <a:cubicBezTo>
                    <a:pt x="79629" y="139446"/>
                    <a:pt x="85979" y="136398"/>
                    <a:pt x="90297" y="131318"/>
                  </a:cubicBezTo>
                  <a:lnTo>
                    <a:pt x="178816" y="25146"/>
                  </a:lnTo>
                  <a:cubicBezTo>
                    <a:pt x="183896" y="19050"/>
                    <a:pt x="183007" y="10160"/>
                    <a:pt x="176911" y="4953"/>
                  </a:cubicBezTo>
                  <a:cubicBezTo>
                    <a:pt x="170815" y="0"/>
                    <a:pt x="161925" y="762"/>
                    <a:pt x="156718" y="6858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161447" y="3658179"/>
            <a:ext cx="249073" cy="249073"/>
            <a:chOff x="0" y="0"/>
            <a:chExt cx="498145" cy="498145"/>
          </a:xfrm>
        </p:grpSpPr>
        <p:sp>
          <p:nvSpPr>
            <p:cNvPr id="12" name="Freeform 12"/>
            <p:cNvSpPr/>
            <p:nvPr/>
          </p:nvSpPr>
          <p:spPr>
            <a:xfrm>
              <a:off x="63500" y="63500"/>
              <a:ext cx="371094" cy="371094"/>
            </a:xfrm>
            <a:custGeom>
              <a:avLst/>
              <a:gdLst/>
              <a:ahLst/>
              <a:cxnLst/>
              <a:rect l="l" t="t" r="r" b="b"/>
              <a:pathLst>
                <a:path w="371094" h="371094">
                  <a:moveTo>
                    <a:pt x="185547" y="342646"/>
                  </a:moveTo>
                  <a:cubicBezTo>
                    <a:pt x="98933" y="342646"/>
                    <a:pt x="28575" y="272161"/>
                    <a:pt x="28575" y="185674"/>
                  </a:cubicBezTo>
                  <a:cubicBezTo>
                    <a:pt x="28575" y="99187"/>
                    <a:pt x="98933" y="28575"/>
                    <a:pt x="185547" y="28575"/>
                  </a:cubicBezTo>
                  <a:cubicBezTo>
                    <a:pt x="272161" y="28575"/>
                    <a:pt x="342519" y="98933"/>
                    <a:pt x="342519" y="185547"/>
                  </a:cubicBezTo>
                  <a:cubicBezTo>
                    <a:pt x="342519" y="272161"/>
                    <a:pt x="272161" y="342519"/>
                    <a:pt x="185547" y="342519"/>
                  </a:cubicBezTo>
                  <a:moveTo>
                    <a:pt x="185547" y="0"/>
                  </a:moveTo>
                  <a:cubicBezTo>
                    <a:pt x="83185" y="0"/>
                    <a:pt x="0" y="83185"/>
                    <a:pt x="0" y="185547"/>
                  </a:cubicBezTo>
                  <a:cubicBezTo>
                    <a:pt x="0" y="287909"/>
                    <a:pt x="83185" y="371094"/>
                    <a:pt x="185547" y="371094"/>
                  </a:cubicBezTo>
                  <a:cubicBezTo>
                    <a:pt x="287909" y="371094"/>
                    <a:pt x="371094" y="287909"/>
                    <a:pt x="371094" y="185547"/>
                  </a:cubicBezTo>
                  <a:cubicBezTo>
                    <a:pt x="371094" y="83185"/>
                    <a:pt x="288036" y="0"/>
                    <a:pt x="185547" y="0"/>
                  </a:cubicBezTo>
                </a:path>
              </a:pathLst>
            </a:custGeom>
            <a:solidFill>
              <a:srgbClr val="698348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57226" y="176022"/>
              <a:ext cx="183896" cy="139954"/>
            </a:xfrm>
            <a:custGeom>
              <a:avLst/>
              <a:gdLst/>
              <a:ahLst/>
              <a:cxnLst/>
              <a:rect l="l" t="t" r="r" b="b"/>
              <a:pathLst>
                <a:path w="183896" h="139954">
                  <a:moveTo>
                    <a:pt x="156972" y="6858"/>
                  </a:moveTo>
                  <a:lnTo>
                    <a:pt x="71882" y="109093"/>
                  </a:lnTo>
                  <a:lnTo>
                    <a:pt x="25781" y="62992"/>
                  </a:lnTo>
                  <a:cubicBezTo>
                    <a:pt x="20320" y="57531"/>
                    <a:pt x="11176" y="57531"/>
                    <a:pt x="5588" y="62992"/>
                  </a:cubicBezTo>
                  <a:cubicBezTo>
                    <a:pt x="0" y="68453"/>
                    <a:pt x="127" y="77597"/>
                    <a:pt x="5588" y="83185"/>
                  </a:cubicBezTo>
                  <a:lnTo>
                    <a:pt x="55245" y="132842"/>
                  </a:lnTo>
                  <a:cubicBezTo>
                    <a:pt x="59690" y="137287"/>
                    <a:pt x="65659" y="139954"/>
                    <a:pt x="72009" y="139954"/>
                  </a:cubicBezTo>
                  <a:lnTo>
                    <a:pt x="73025" y="139954"/>
                  </a:lnTo>
                  <a:cubicBezTo>
                    <a:pt x="79629" y="139573"/>
                    <a:pt x="85979" y="136525"/>
                    <a:pt x="90297" y="131318"/>
                  </a:cubicBezTo>
                  <a:lnTo>
                    <a:pt x="178816" y="25146"/>
                  </a:lnTo>
                  <a:cubicBezTo>
                    <a:pt x="183896" y="19050"/>
                    <a:pt x="183007" y="10160"/>
                    <a:pt x="176911" y="4953"/>
                  </a:cubicBezTo>
                  <a:cubicBezTo>
                    <a:pt x="170815" y="0"/>
                    <a:pt x="161925" y="762"/>
                    <a:pt x="156718" y="6858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161447" y="4026940"/>
            <a:ext cx="249073" cy="249073"/>
            <a:chOff x="0" y="0"/>
            <a:chExt cx="498145" cy="498145"/>
          </a:xfrm>
        </p:grpSpPr>
        <p:sp>
          <p:nvSpPr>
            <p:cNvPr id="15" name="Freeform 15"/>
            <p:cNvSpPr/>
            <p:nvPr/>
          </p:nvSpPr>
          <p:spPr>
            <a:xfrm>
              <a:off x="63500" y="63500"/>
              <a:ext cx="371094" cy="371094"/>
            </a:xfrm>
            <a:custGeom>
              <a:avLst/>
              <a:gdLst/>
              <a:ahLst/>
              <a:cxnLst/>
              <a:rect l="l" t="t" r="r" b="b"/>
              <a:pathLst>
                <a:path w="371094" h="371094">
                  <a:moveTo>
                    <a:pt x="185547" y="342646"/>
                  </a:moveTo>
                  <a:cubicBezTo>
                    <a:pt x="98933" y="342646"/>
                    <a:pt x="28575" y="272161"/>
                    <a:pt x="28575" y="185674"/>
                  </a:cubicBezTo>
                  <a:cubicBezTo>
                    <a:pt x="28575" y="99187"/>
                    <a:pt x="98933" y="28575"/>
                    <a:pt x="185547" y="28575"/>
                  </a:cubicBezTo>
                  <a:cubicBezTo>
                    <a:pt x="272161" y="28575"/>
                    <a:pt x="342519" y="98933"/>
                    <a:pt x="342519" y="185547"/>
                  </a:cubicBezTo>
                  <a:cubicBezTo>
                    <a:pt x="342519" y="272161"/>
                    <a:pt x="272161" y="342519"/>
                    <a:pt x="185547" y="342519"/>
                  </a:cubicBezTo>
                  <a:moveTo>
                    <a:pt x="185547" y="0"/>
                  </a:moveTo>
                  <a:cubicBezTo>
                    <a:pt x="83185" y="0"/>
                    <a:pt x="0" y="83185"/>
                    <a:pt x="0" y="185547"/>
                  </a:cubicBezTo>
                  <a:cubicBezTo>
                    <a:pt x="0" y="287909"/>
                    <a:pt x="83185" y="371094"/>
                    <a:pt x="185547" y="371094"/>
                  </a:cubicBezTo>
                  <a:cubicBezTo>
                    <a:pt x="287909" y="371094"/>
                    <a:pt x="371094" y="287909"/>
                    <a:pt x="371094" y="185547"/>
                  </a:cubicBezTo>
                  <a:cubicBezTo>
                    <a:pt x="371094" y="83185"/>
                    <a:pt x="288036" y="0"/>
                    <a:pt x="185547" y="0"/>
                  </a:cubicBezTo>
                </a:path>
              </a:pathLst>
            </a:custGeom>
            <a:solidFill>
              <a:srgbClr val="698348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57226" y="176022"/>
              <a:ext cx="183896" cy="139954"/>
            </a:xfrm>
            <a:custGeom>
              <a:avLst/>
              <a:gdLst/>
              <a:ahLst/>
              <a:cxnLst/>
              <a:rect l="l" t="t" r="r" b="b"/>
              <a:pathLst>
                <a:path w="183896" h="139954">
                  <a:moveTo>
                    <a:pt x="156972" y="6858"/>
                  </a:moveTo>
                  <a:lnTo>
                    <a:pt x="71882" y="109093"/>
                  </a:lnTo>
                  <a:lnTo>
                    <a:pt x="25781" y="62992"/>
                  </a:lnTo>
                  <a:cubicBezTo>
                    <a:pt x="20320" y="57531"/>
                    <a:pt x="11176" y="57531"/>
                    <a:pt x="5588" y="62992"/>
                  </a:cubicBezTo>
                  <a:cubicBezTo>
                    <a:pt x="0" y="68453"/>
                    <a:pt x="127" y="77597"/>
                    <a:pt x="5588" y="83185"/>
                  </a:cubicBezTo>
                  <a:lnTo>
                    <a:pt x="55245" y="132842"/>
                  </a:lnTo>
                  <a:cubicBezTo>
                    <a:pt x="59690" y="137287"/>
                    <a:pt x="65659" y="139954"/>
                    <a:pt x="72009" y="139954"/>
                  </a:cubicBezTo>
                  <a:lnTo>
                    <a:pt x="73025" y="139954"/>
                  </a:lnTo>
                  <a:cubicBezTo>
                    <a:pt x="79629" y="139573"/>
                    <a:pt x="85979" y="136525"/>
                    <a:pt x="90297" y="131318"/>
                  </a:cubicBezTo>
                  <a:lnTo>
                    <a:pt x="178816" y="25146"/>
                  </a:lnTo>
                  <a:cubicBezTo>
                    <a:pt x="183896" y="19050"/>
                    <a:pt x="183007" y="10160"/>
                    <a:pt x="176911" y="4953"/>
                  </a:cubicBezTo>
                  <a:cubicBezTo>
                    <a:pt x="170815" y="0"/>
                    <a:pt x="161925" y="762"/>
                    <a:pt x="156718" y="6858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161447" y="4389863"/>
            <a:ext cx="249073" cy="249073"/>
            <a:chOff x="0" y="0"/>
            <a:chExt cx="498145" cy="498145"/>
          </a:xfrm>
        </p:grpSpPr>
        <p:sp>
          <p:nvSpPr>
            <p:cNvPr id="18" name="Freeform 18"/>
            <p:cNvSpPr/>
            <p:nvPr/>
          </p:nvSpPr>
          <p:spPr>
            <a:xfrm>
              <a:off x="63500" y="63500"/>
              <a:ext cx="371094" cy="371094"/>
            </a:xfrm>
            <a:custGeom>
              <a:avLst/>
              <a:gdLst/>
              <a:ahLst/>
              <a:cxnLst/>
              <a:rect l="l" t="t" r="r" b="b"/>
              <a:pathLst>
                <a:path w="371094" h="371094">
                  <a:moveTo>
                    <a:pt x="185547" y="342646"/>
                  </a:moveTo>
                  <a:cubicBezTo>
                    <a:pt x="98933" y="342646"/>
                    <a:pt x="28575" y="272161"/>
                    <a:pt x="28575" y="185674"/>
                  </a:cubicBezTo>
                  <a:cubicBezTo>
                    <a:pt x="28575" y="99187"/>
                    <a:pt x="98933" y="28575"/>
                    <a:pt x="185547" y="28575"/>
                  </a:cubicBezTo>
                  <a:cubicBezTo>
                    <a:pt x="272161" y="28575"/>
                    <a:pt x="342519" y="98933"/>
                    <a:pt x="342519" y="185547"/>
                  </a:cubicBezTo>
                  <a:cubicBezTo>
                    <a:pt x="342519" y="272161"/>
                    <a:pt x="272161" y="342519"/>
                    <a:pt x="185547" y="342519"/>
                  </a:cubicBezTo>
                  <a:moveTo>
                    <a:pt x="185547" y="0"/>
                  </a:moveTo>
                  <a:cubicBezTo>
                    <a:pt x="83185" y="0"/>
                    <a:pt x="0" y="83185"/>
                    <a:pt x="0" y="185547"/>
                  </a:cubicBezTo>
                  <a:cubicBezTo>
                    <a:pt x="0" y="287909"/>
                    <a:pt x="83185" y="371094"/>
                    <a:pt x="185547" y="371094"/>
                  </a:cubicBezTo>
                  <a:cubicBezTo>
                    <a:pt x="287909" y="371094"/>
                    <a:pt x="371094" y="287909"/>
                    <a:pt x="371094" y="185547"/>
                  </a:cubicBezTo>
                  <a:cubicBezTo>
                    <a:pt x="371094" y="83185"/>
                    <a:pt x="288036" y="0"/>
                    <a:pt x="185547" y="0"/>
                  </a:cubicBezTo>
                </a:path>
              </a:pathLst>
            </a:custGeom>
            <a:solidFill>
              <a:srgbClr val="698348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157226" y="176022"/>
              <a:ext cx="183896" cy="139954"/>
            </a:xfrm>
            <a:custGeom>
              <a:avLst/>
              <a:gdLst/>
              <a:ahLst/>
              <a:cxnLst/>
              <a:rect l="l" t="t" r="r" b="b"/>
              <a:pathLst>
                <a:path w="183896" h="139954">
                  <a:moveTo>
                    <a:pt x="156972" y="6858"/>
                  </a:moveTo>
                  <a:lnTo>
                    <a:pt x="71882" y="109093"/>
                  </a:lnTo>
                  <a:lnTo>
                    <a:pt x="25781" y="62992"/>
                  </a:lnTo>
                  <a:cubicBezTo>
                    <a:pt x="20320" y="57531"/>
                    <a:pt x="11176" y="57531"/>
                    <a:pt x="5588" y="62992"/>
                  </a:cubicBezTo>
                  <a:cubicBezTo>
                    <a:pt x="0" y="68453"/>
                    <a:pt x="127" y="77597"/>
                    <a:pt x="5588" y="83185"/>
                  </a:cubicBezTo>
                  <a:lnTo>
                    <a:pt x="55245" y="132842"/>
                  </a:lnTo>
                  <a:cubicBezTo>
                    <a:pt x="59690" y="137287"/>
                    <a:pt x="65659" y="139954"/>
                    <a:pt x="72009" y="139954"/>
                  </a:cubicBezTo>
                  <a:lnTo>
                    <a:pt x="73025" y="139954"/>
                  </a:lnTo>
                  <a:cubicBezTo>
                    <a:pt x="79629" y="139573"/>
                    <a:pt x="85979" y="136525"/>
                    <a:pt x="90297" y="131318"/>
                  </a:cubicBezTo>
                  <a:lnTo>
                    <a:pt x="178816" y="25146"/>
                  </a:lnTo>
                  <a:cubicBezTo>
                    <a:pt x="183896" y="19050"/>
                    <a:pt x="183007" y="10160"/>
                    <a:pt x="176911" y="4953"/>
                  </a:cubicBezTo>
                  <a:cubicBezTo>
                    <a:pt x="170815" y="0"/>
                    <a:pt x="161925" y="762"/>
                    <a:pt x="156718" y="6858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161447" y="4752786"/>
            <a:ext cx="249073" cy="249073"/>
            <a:chOff x="0" y="0"/>
            <a:chExt cx="498145" cy="498145"/>
          </a:xfrm>
        </p:grpSpPr>
        <p:sp>
          <p:nvSpPr>
            <p:cNvPr id="21" name="Freeform 21"/>
            <p:cNvSpPr/>
            <p:nvPr/>
          </p:nvSpPr>
          <p:spPr>
            <a:xfrm>
              <a:off x="63500" y="63500"/>
              <a:ext cx="371094" cy="371094"/>
            </a:xfrm>
            <a:custGeom>
              <a:avLst/>
              <a:gdLst/>
              <a:ahLst/>
              <a:cxnLst/>
              <a:rect l="l" t="t" r="r" b="b"/>
              <a:pathLst>
                <a:path w="371094" h="371094">
                  <a:moveTo>
                    <a:pt x="185547" y="342646"/>
                  </a:moveTo>
                  <a:cubicBezTo>
                    <a:pt x="98933" y="342646"/>
                    <a:pt x="28575" y="272161"/>
                    <a:pt x="28575" y="185674"/>
                  </a:cubicBezTo>
                  <a:cubicBezTo>
                    <a:pt x="28575" y="99187"/>
                    <a:pt x="98933" y="28575"/>
                    <a:pt x="185547" y="28575"/>
                  </a:cubicBezTo>
                  <a:cubicBezTo>
                    <a:pt x="272161" y="28575"/>
                    <a:pt x="342519" y="98933"/>
                    <a:pt x="342519" y="185547"/>
                  </a:cubicBezTo>
                  <a:cubicBezTo>
                    <a:pt x="342519" y="272161"/>
                    <a:pt x="272161" y="342519"/>
                    <a:pt x="185547" y="342519"/>
                  </a:cubicBezTo>
                  <a:moveTo>
                    <a:pt x="185547" y="0"/>
                  </a:moveTo>
                  <a:cubicBezTo>
                    <a:pt x="83185" y="0"/>
                    <a:pt x="0" y="83185"/>
                    <a:pt x="0" y="185547"/>
                  </a:cubicBezTo>
                  <a:cubicBezTo>
                    <a:pt x="0" y="287909"/>
                    <a:pt x="83185" y="371094"/>
                    <a:pt x="185547" y="371094"/>
                  </a:cubicBezTo>
                  <a:cubicBezTo>
                    <a:pt x="287909" y="371094"/>
                    <a:pt x="371094" y="287909"/>
                    <a:pt x="371094" y="185547"/>
                  </a:cubicBezTo>
                  <a:cubicBezTo>
                    <a:pt x="371094" y="83185"/>
                    <a:pt x="288036" y="0"/>
                    <a:pt x="185547" y="0"/>
                  </a:cubicBezTo>
                </a:path>
              </a:pathLst>
            </a:custGeom>
            <a:solidFill>
              <a:srgbClr val="698348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157226" y="176022"/>
              <a:ext cx="183896" cy="139954"/>
            </a:xfrm>
            <a:custGeom>
              <a:avLst/>
              <a:gdLst/>
              <a:ahLst/>
              <a:cxnLst/>
              <a:rect l="l" t="t" r="r" b="b"/>
              <a:pathLst>
                <a:path w="183896" h="139954">
                  <a:moveTo>
                    <a:pt x="156972" y="6858"/>
                  </a:moveTo>
                  <a:lnTo>
                    <a:pt x="71882" y="109093"/>
                  </a:lnTo>
                  <a:lnTo>
                    <a:pt x="25781" y="62992"/>
                  </a:lnTo>
                  <a:cubicBezTo>
                    <a:pt x="20320" y="57531"/>
                    <a:pt x="11176" y="57531"/>
                    <a:pt x="5588" y="62992"/>
                  </a:cubicBezTo>
                  <a:cubicBezTo>
                    <a:pt x="0" y="68453"/>
                    <a:pt x="127" y="77597"/>
                    <a:pt x="5588" y="83185"/>
                  </a:cubicBezTo>
                  <a:lnTo>
                    <a:pt x="55245" y="132842"/>
                  </a:lnTo>
                  <a:cubicBezTo>
                    <a:pt x="59690" y="137287"/>
                    <a:pt x="65659" y="139954"/>
                    <a:pt x="72009" y="139954"/>
                  </a:cubicBezTo>
                  <a:lnTo>
                    <a:pt x="73025" y="139954"/>
                  </a:lnTo>
                  <a:cubicBezTo>
                    <a:pt x="79629" y="139573"/>
                    <a:pt x="85979" y="136525"/>
                    <a:pt x="90297" y="131318"/>
                  </a:cubicBezTo>
                  <a:lnTo>
                    <a:pt x="178816" y="25146"/>
                  </a:lnTo>
                  <a:cubicBezTo>
                    <a:pt x="183896" y="19050"/>
                    <a:pt x="183007" y="10160"/>
                    <a:pt x="176911" y="4953"/>
                  </a:cubicBezTo>
                  <a:cubicBezTo>
                    <a:pt x="170815" y="0"/>
                    <a:pt x="161925" y="762"/>
                    <a:pt x="156718" y="6858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1559618" y="2525472"/>
            <a:ext cx="8602595" cy="2490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6"/>
              </a:lnSpc>
            </a:pPr>
            <a:r>
              <a:rPr lang="en-US" sz="200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Associació d’iniciatives Rurals i Marítimes de Catalunya </a:t>
            </a:r>
          </a:p>
          <a:p>
            <a:pPr>
              <a:lnSpc>
                <a:spcPts val="2806"/>
              </a:lnSpc>
            </a:pPr>
            <a:r>
              <a:rPr lang="en-US" sz="200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Associació Catalana de Municipis </a:t>
            </a:r>
          </a:p>
          <a:p>
            <a:pPr>
              <a:lnSpc>
                <a:spcPts val="2806"/>
              </a:lnSpc>
            </a:pPr>
            <a:r>
              <a:rPr lang="en-US" sz="200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Associació de Micropobles de Catalunya </a:t>
            </a:r>
          </a:p>
          <a:p>
            <a:pPr>
              <a:lnSpc>
                <a:spcPts val="2806"/>
              </a:lnSpc>
            </a:pPr>
            <a:r>
              <a:rPr lang="en-US" sz="200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Consell Assessor pel Desenvolupament Sostenible </a:t>
            </a:r>
          </a:p>
          <a:p>
            <a:pPr>
              <a:lnSpc>
                <a:spcPts val="2806"/>
              </a:lnSpc>
            </a:pPr>
            <a:r>
              <a:rPr lang="en-US" sz="200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Associació de Dones del Món Rural </a:t>
            </a:r>
          </a:p>
          <a:p>
            <a:pPr>
              <a:lnSpc>
                <a:spcPts val="2806"/>
              </a:lnSpc>
            </a:pPr>
            <a:r>
              <a:rPr lang="en-US" sz="200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Xarxa d’Ateneus Cooperatius de Catalunya </a:t>
            </a:r>
          </a:p>
          <a:p>
            <a:pPr>
              <a:lnSpc>
                <a:spcPts val="2806"/>
              </a:lnSpc>
            </a:pPr>
            <a:r>
              <a:rPr lang="en-US" sz="200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Minyons Escoltes i Guies de Catalunya</a:t>
            </a:r>
          </a:p>
        </p:txBody>
      </p: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-31750" y="4829232"/>
            <a:ext cx="12269565" cy="2060505"/>
            <a:chOff x="0" y="0"/>
            <a:chExt cx="24539130" cy="4121010"/>
          </a:xfrm>
        </p:grpSpPr>
        <p:sp>
          <p:nvSpPr>
            <p:cNvPr id="25" name="Freeform 25"/>
            <p:cNvSpPr/>
            <p:nvPr/>
          </p:nvSpPr>
          <p:spPr>
            <a:xfrm>
              <a:off x="12251310" y="63500"/>
              <a:ext cx="4077715" cy="1503426"/>
            </a:xfrm>
            <a:custGeom>
              <a:avLst/>
              <a:gdLst/>
              <a:ahLst/>
              <a:cxnLst/>
              <a:rect l="l" t="t" r="r" b="b"/>
              <a:pathLst>
                <a:path w="4077715" h="1503426">
                  <a:moveTo>
                    <a:pt x="2296540" y="0"/>
                  </a:moveTo>
                  <a:cubicBezTo>
                    <a:pt x="2140965" y="1397"/>
                    <a:pt x="1959354" y="57658"/>
                    <a:pt x="1768220" y="198120"/>
                  </a:cubicBezTo>
                  <a:cubicBezTo>
                    <a:pt x="1608455" y="90551"/>
                    <a:pt x="1451990" y="46482"/>
                    <a:pt x="1306830" y="46482"/>
                  </a:cubicBezTo>
                  <a:cubicBezTo>
                    <a:pt x="805815" y="46482"/>
                    <a:pt x="439420" y="570992"/>
                    <a:pt x="537210" y="816229"/>
                  </a:cubicBezTo>
                  <a:cubicBezTo>
                    <a:pt x="0" y="934212"/>
                    <a:pt x="249936" y="1386586"/>
                    <a:pt x="249936" y="1386586"/>
                  </a:cubicBezTo>
                  <a:cubicBezTo>
                    <a:pt x="249936" y="1386586"/>
                    <a:pt x="1022858" y="1503426"/>
                    <a:pt x="1992121" y="1503426"/>
                  </a:cubicBezTo>
                  <a:cubicBezTo>
                    <a:pt x="2562733" y="1503426"/>
                    <a:pt x="3201288" y="1462913"/>
                    <a:pt x="3790314" y="1334262"/>
                  </a:cubicBezTo>
                  <a:cubicBezTo>
                    <a:pt x="4077715" y="936625"/>
                    <a:pt x="3631945" y="274447"/>
                    <a:pt x="3125976" y="274447"/>
                  </a:cubicBezTo>
                  <a:cubicBezTo>
                    <a:pt x="3014724" y="274447"/>
                    <a:pt x="2900678" y="306451"/>
                    <a:pt x="2790823" y="380238"/>
                  </a:cubicBezTo>
                  <a:cubicBezTo>
                    <a:pt x="2790060" y="191516"/>
                    <a:pt x="2594482" y="2540"/>
                    <a:pt x="2308096" y="0"/>
                  </a:cubicBez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63500" y="1812163"/>
              <a:ext cx="6927850" cy="2243201"/>
            </a:xfrm>
            <a:custGeom>
              <a:avLst/>
              <a:gdLst/>
              <a:ahLst/>
              <a:cxnLst/>
              <a:rect l="l" t="t" r="r" b="b"/>
              <a:pathLst>
                <a:path w="6927850" h="2243201">
                  <a:moveTo>
                    <a:pt x="141224" y="127"/>
                  </a:moveTo>
                  <a:cubicBezTo>
                    <a:pt x="55499" y="127"/>
                    <a:pt x="508" y="30988"/>
                    <a:pt x="0" y="31242"/>
                  </a:cubicBezTo>
                  <a:lnTo>
                    <a:pt x="0" y="31242"/>
                  </a:lnTo>
                  <a:lnTo>
                    <a:pt x="0" y="964565"/>
                  </a:lnTo>
                  <a:lnTo>
                    <a:pt x="2355723" y="2243201"/>
                  </a:lnTo>
                  <a:cubicBezTo>
                    <a:pt x="2355723" y="2243201"/>
                    <a:pt x="6874764" y="2215261"/>
                    <a:pt x="6905371" y="1873631"/>
                  </a:cubicBezTo>
                  <a:cubicBezTo>
                    <a:pt x="6927850" y="1621790"/>
                    <a:pt x="6762242" y="1173099"/>
                    <a:pt x="6370574" y="1173099"/>
                  </a:cubicBezTo>
                  <a:cubicBezTo>
                    <a:pt x="6230747" y="1173099"/>
                    <a:pt x="6062091" y="1230249"/>
                    <a:pt x="5862955" y="1374013"/>
                  </a:cubicBezTo>
                  <a:cubicBezTo>
                    <a:pt x="5808980" y="955040"/>
                    <a:pt x="5410327" y="747141"/>
                    <a:pt x="5009261" y="747141"/>
                  </a:cubicBezTo>
                  <a:cubicBezTo>
                    <a:pt x="4606036" y="747141"/>
                    <a:pt x="4200398" y="957199"/>
                    <a:pt x="4140327" y="1374013"/>
                  </a:cubicBezTo>
                  <a:cubicBezTo>
                    <a:pt x="4019169" y="1322197"/>
                    <a:pt x="3908425" y="1302639"/>
                    <a:pt x="3810381" y="1302639"/>
                  </a:cubicBezTo>
                  <a:cubicBezTo>
                    <a:pt x="3509518" y="1302639"/>
                    <a:pt x="3327908" y="1486916"/>
                    <a:pt x="3327908" y="1486916"/>
                  </a:cubicBezTo>
                  <a:cubicBezTo>
                    <a:pt x="3327908" y="1486916"/>
                    <a:pt x="3349244" y="1086866"/>
                    <a:pt x="2984627" y="1086866"/>
                  </a:cubicBezTo>
                  <a:cubicBezTo>
                    <a:pt x="2936875" y="1086866"/>
                    <a:pt x="2882646" y="1093724"/>
                    <a:pt x="2820797" y="1109218"/>
                  </a:cubicBezTo>
                  <a:cubicBezTo>
                    <a:pt x="3019425" y="618871"/>
                    <a:pt x="2709164" y="208534"/>
                    <a:pt x="2318639" y="208534"/>
                  </a:cubicBezTo>
                  <a:cubicBezTo>
                    <a:pt x="2251837" y="208534"/>
                    <a:pt x="2182749" y="220472"/>
                    <a:pt x="2113407" y="246126"/>
                  </a:cubicBezTo>
                  <a:cubicBezTo>
                    <a:pt x="2041144" y="107569"/>
                    <a:pt x="1954022" y="63881"/>
                    <a:pt x="1872869" y="63881"/>
                  </a:cubicBezTo>
                  <a:cubicBezTo>
                    <a:pt x="1734439" y="63881"/>
                    <a:pt x="1613408" y="191135"/>
                    <a:pt x="1613408" y="191135"/>
                  </a:cubicBezTo>
                  <a:cubicBezTo>
                    <a:pt x="1613408" y="191135"/>
                    <a:pt x="1475740" y="79883"/>
                    <a:pt x="1262634" y="79883"/>
                  </a:cubicBezTo>
                  <a:cubicBezTo>
                    <a:pt x="1094105" y="79883"/>
                    <a:pt x="878332" y="149352"/>
                    <a:pt x="646049" y="398272"/>
                  </a:cubicBezTo>
                  <a:cubicBezTo>
                    <a:pt x="461137" y="67056"/>
                    <a:pt x="267589" y="0"/>
                    <a:pt x="141224" y="0"/>
                  </a:cubicBez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63500" y="702310"/>
              <a:ext cx="24384000" cy="3355213"/>
            </a:xfrm>
            <a:custGeom>
              <a:avLst/>
              <a:gdLst/>
              <a:ahLst/>
              <a:cxnLst/>
              <a:rect l="l" t="t" r="r" b="b"/>
              <a:pathLst>
                <a:path w="24384000" h="3355213">
                  <a:moveTo>
                    <a:pt x="15837281" y="0"/>
                  </a:moveTo>
                  <a:cubicBezTo>
                    <a:pt x="14167231" y="0"/>
                    <a:pt x="12395581" y="393319"/>
                    <a:pt x="10143110" y="1281176"/>
                  </a:cubicBezTo>
                  <a:cubicBezTo>
                    <a:pt x="9505316" y="1532763"/>
                    <a:pt x="8828660" y="1823720"/>
                    <a:pt x="8105141" y="2157095"/>
                  </a:cubicBezTo>
                  <a:cubicBezTo>
                    <a:pt x="6869304" y="2725928"/>
                    <a:pt x="5699126" y="2932049"/>
                    <a:pt x="4652138" y="2932049"/>
                  </a:cubicBezTo>
                  <a:cubicBezTo>
                    <a:pt x="1900174" y="2932176"/>
                    <a:pt x="0" y="1508379"/>
                    <a:pt x="0" y="1508379"/>
                  </a:cubicBezTo>
                  <a:lnTo>
                    <a:pt x="0" y="3355213"/>
                  </a:lnTo>
                  <a:lnTo>
                    <a:pt x="24384000" y="3355213"/>
                  </a:lnTo>
                  <a:lnTo>
                    <a:pt x="24384000" y="3049778"/>
                  </a:lnTo>
                  <a:lnTo>
                    <a:pt x="24384000" y="3049778"/>
                  </a:lnTo>
                  <a:cubicBezTo>
                    <a:pt x="24025988" y="2751709"/>
                    <a:pt x="23527893" y="2388997"/>
                    <a:pt x="22864699" y="2010410"/>
                  </a:cubicBezTo>
                  <a:cubicBezTo>
                    <a:pt x="22710902" y="1922399"/>
                    <a:pt x="22548596" y="1833626"/>
                    <a:pt x="22376764" y="1744853"/>
                  </a:cubicBezTo>
                  <a:cubicBezTo>
                    <a:pt x="22125939" y="1615059"/>
                    <a:pt x="21855429" y="1484630"/>
                    <a:pt x="21564473" y="1356106"/>
                  </a:cubicBezTo>
                  <a:cubicBezTo>
                    <a:pt x="21308695" y="1242822"/>
                    <a:pt x="21037296" y="1130681"/>
                    <a:pt x="20749133" y="1020953"/>
                  </a:cubicBezTo>
                  <a:cubicBezTo>
                    <a:pt x="20420966" y="895604"/>
                    <a:pt x="20071080" y="773811"/>
                    <a:pt x="19698844" y="656717"/>
                  </a:cubicBezTo>
                  <a:cubicBezTo>
                    <a:pt x="18355819" y="234442"/>
                    <a:pt x="17126840" y="0"/>
                    <a:pt x="15837408" y="0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15959455" y="1723263"/>
              <a:ext cx="6968617" cy="2334260"/>
            </a:xfrm>
            <a:custGeom>
              <a:avLst/>
              <a:gdLst/>
              <a:ahLst/>
              <a:cxnLst/>
              <a:rect l="l" t="t" r="r" b="b"/>
              <a:pathLst>
                <a:path w="6968617" h="2334260">
                  <a:moveTo>
                    <a:pt x="4853051" y="127"/>
                  </a:moveTo>
                  <a:cubicBezTo>
                    <a:pt x="4712716" y="191516"/>
                    <a:pt x="4541774" y="398526"/>
                    <a:pt x="4333875" y="620268"/>
                  </a:cubicBezTo>
                  <a:cubicBezTo>
                    <a:pt x="3671570" y="1326642"/>
                    <a:pt x="1888490" y="1925447"/>
                    <a:pt x="0" y="2334260"/>
                  </a:cubicBezTo>
                  <a:lnTo>
                    <a:pt x="5918834" y="2334260"/>
                  </a:lnTo>
                  <a:cubicBezTo>
                    <a:pt x="6400419" y="1759585"/>
                    <a:pt x="6763639" y="1273937"/>
                    <a:pt x="6968617" y="989584"/>
                  </a:cubicBezTo>
                  <a:lnTo>
                    <a:pt x="6968617" y="989584"/>
                  </a:lnTo>
                  <a:lnTo>
                    <a:pt x="6968617" y="989457"/>
                  </a:lnTo>
                  <a:lnTo>
                    <a:pt x="6968617" y="989457"/>
                  </a:lnTo>
                  <a:cubicBezTo>
                    <a:pt x="6814820" y="901446"/>
                    <a:pt x="6652514" y="812673"/>
                    <a:pt x="6480809" y="723900"/>
                  </a:cubicBezTo>
                  <a:cubicBezTo>
                    <a:pt x="6229984" y="594106"/>
                    <a:pt x="5959474" y="463677"/>
                    <a:pt x="5668518" y="335153"/>
                  </a:cubicBezTo>
                  <a:cubicBezTo>
                    <a:pt x="5412740" y="221869"/>
                    <a:pt x="5141341" y="109728"/>
                    <a:pt x="4853178" y="0"/>
                  </a:cubicBezTo>
                  <a:close/>
                </a:path>
              </a:pathLst>
            </a:custGeom>
            <a:solidFill>
              <a:srgbClr val="597442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63500" y="2936621"/>
              <a:ext cx="1764538" cy="1120902"/>
            </a:xfrm>
            <a:custGeom>
              <a:avLst/>
              <a:gdLst/>
              <a:ahLst/>
              <a:cxnLst/>
              <a:rect l="l" t="t" r="r" b="b"/>
              <a:pathLst>
                <a:path w="1764538" h="1120902">
                  <a:moveTo>
                    <a:pt x="0" y="0"/>
                  </a:moveTo>
                  <a:lnTo>
                    <a:pt x="0" y="1120902"/>
                  </a:lnTo>
                  <a:lnTo>
                    <a:pt x="1764538" y="1120902"/>
                  </a:lnTo>
                  <a:lnTo>
                    <a:pt x="1764538" y="1120902"/>
                  </a:lnTo>
                  <a:lnTo>
                    <a:pt x="1764538" y="1120902"/>
                  </a:lnTo>
                  <a:cubicBezTo>
                    <a:pt x="1712849" y="1085977"/>
                    <a:pt x="1660525" y="1050798"/>
                    <a:pt x="1607185" y="1015238"/>
                  </a:cubicBezTo>
                  <a:cubicBezTo>
                    <a:pt x="655828" y="37973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97442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19949286" y="2362708"/>
              <a:ext cx="2490851" cy="1694815"/>
            </a:xfrm>
            <a:custGeom>
              <a:avLst/>
              <a:gdLst/>
              <a:ahLst/>
              <a:cxnLst/>
              <a:rect l="l" t="t" r="r" b="b"/>
              <a:pathLst>
                <a:path w="2490851" h="1694815">
                  <a:moveTo>
                    <a:pt x="2324736" y="0"/>
                  </a:moveTo>
                  <a:cubicBezTo>
                    <a:pt x="1806322" y="676275"/>
                    <a:pt x="1149225" y="1283716"/>
                    <a:pt x="403479" y="1563370"/>
                  </a:cubicBezTo>
                  <a:cubicBezTo>
                    <a:pt x="270638" y="1613154"/>
                    <a:pt x="135891" y="1655953"/>
                    <a:pt x="0" y="1694815"/>
                  </a:cubicBezTo>
                  <a:lnTo>
                    <a:pt x="1153414" y="1694815"/>
                  </a:lnTo>
                  <a:cubicBezTo>
                    <a:pt x="1665985" y="1230122"/>
                    <a:pt x="2126487" y="696849"/>
                    <a:pt x="2490851" y="84582"/>
                  </a:cubicBezTo>
                  <a:lnTo>
                    <a:pt x="2490851" y="84582"/>
                  </a:lnTo>
                  <a:lnTo>
                    <a:pt x="2490851" y="84455"/>
                  </a:lnTo>
                  <a:lnTo>
                    <a:pt x="2490851" y="84455"/>
                  </a:lnTo>
                  <a:cubicBezTo>
                    <a:pt x="2436495" y="56388"/>
                    <a:pt x="2381250" y="28067"/>
                    <a:pt x="2324736" y="0"/>
                  </a:cubicBezTo>
                  <a:close/>
                </a:path>
              </a:pathLst>
            </a:custGeom>
            <a:solidFill>
              <a:srgbClr val="4C663B"/>
            </a:solidFill>
          </p:spPr>
        </p:sp>
        <p:sp>
          <p:nvSpPr>
            <p:cNvPr id="31" name="Freeform 31"/>
            <p:cNvSpPr/>
            <p:nvPr/>
          </p:nvSpPr>
          <p:spPr>
            <a:xfrm>
              <a:off x="10206608" y="702437"/>
              <a:ext cx="14240765" cy="3119755"/>
            </a:xfrm>
            <a:custGeom>
              <a:avLst/>
              <a:gdLst/>
              <a:ahLst/>
              <a:cxnLst/>
              <a:rect l="l" t="t" r="r" b="b"/>
              <a:pathLst>
                <a:path w="14240765" h="3119755">
                  <a:moveTo>
                    <a:pt x="5678805" y="0"/>
                  </a:moveTo>
                  <a:cubicBezTo>
                    <a:pt x="4013200" y="2413"/>
                    <a:pt x="2245488" y="395986"/>
                    <a:pt x="0" y="1281303"/>
                  </a:cubicBezTo>
                  <a:lnTo>
                    <a:pt x="0" y="1281303"/>
                  </a:lnTo>
                  <a:lnTo>
                    <a:pt x="0" y="1281303"/>
                  </a:lnTo>
                  <a:cubicBezTo>
                    <a:pt x="906653" y="1081659"/>
                    <a:pt x="1806194" y="846582"/>
                    <a:pt x="2721483" y="690753"/>
                  </a:cubicBezTo>
                  <a:cubicBezTo>
                    <a:pt x="3584956" y="543687"/>
                    <a:pt x="4459731" y="471551"/>
                    <a:pt x="5334509" y="471551"/>
                  </a:cubicBezTo>
                  <a:cubicBezTo>
                    <a:pt x="8473694" y="471551"/>
                    <a:pt x="11614531" y="1399667"/>
                    <a:pt x="14240765" y="3119755"/>
                  </a:cubicBezTo>
                  <a:lnTo>
                    <a:pt x="14240765" y="3119755"/>
                  </a:lnTo>
                  <a:lnTo>
                    <a:pt x="14240765" y="3049778"/>
                  </a:lnTo>
                  <a:lnTo>
                    <a:pt x="14240765" y="3049778"/>
                  </a:lnTo>
                  <a:cubicBezTo>
                    <a:pt x="13882753" y="2751709"/>
                    <a:pt x="13384657" y="2388997"/>
                    <a:pt x="12721464" y="2010537"/>
                  </a:cubicBezTo>
                  <a:cubicBezTo>
                    <a:pt x="12567667" y="1922399"/>
                    <a:pt x="12405361" y="1833753"/>
                    <a:pt x="12233529" y="1744980"/>
                  </a:cubicBezTo>
                  <a:cubicBezTo>
                    <a:pt x="11982704" y="1615186"/>
                    <a:pt x="11712194" y="1484757"/>
                    <a:pt x="11421238" y="1356106"/>
                  </a:cubicBezTo>
                  <a:cubicBezTo>
                    <a:pt x="11165460" y="1242822"/>
                    <a:pt x="10894061" y="1130681"/>
                    <a:pt x="10605898" y="1021080"/>
                  </a:cubicBezTo>
                  <a:cubicBezTo>
                    <a:pt x="10277731" y="895731"/>
                    <a:pt x="9927845" y="773811"/>
                    <a:pt x="9555609" y="656717"/>
                  </a:cubicBezTo>
                  <a:cubicBezTo>
                    <a:pt x="8217919" y="236220"/>
                    <a:pt x="6993511" y="1905"/>
                    <a:pt x="5709669" y="127"/>
                  </a:cubicBezTo>
                  <a:close/>
                </a:path>
              </a:pathLst>
            </a:custGeom>
            <a:solidFill>
              <a:srgbClr val="7E9444"/>
            </a:solidFill>
          </p:spPr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1081983" y="701580"/>
            <a:ext cx="427253" cy="445015"/>
            <a:chOff x="0" y="0"/>
            <a:chExt cx="854507" cy="890029"/>
          </a:xfrm>
        </p:grpSpPr>
        <p:sp>
          <p:nvSpPr>
            <p:cNvPr id="33" name="Freeform 33"/>
            <p:cNvSpPr/>
            <p:nvPr/>
          </p:nvSpPr>
          <p:spPr>
            <a:xfrm>
              <a:off x="-8128" y="0"/>
              <a:ext cx="870712" cy="890016"/>
            </a:xfrm>
            <a:custGeom>
              <a:avLst/>
              <a:gdLst/>
              <a:ahLst/>
              <a:cxnLst/>
              <a:rect l="l" t="t" r="r" b="b"/>
              <a:pathLst>
                <a:path w="870712" h="890016">
                  <a:moveTo>
                    <a:pt x="435356" y="547624"/>
                  </a:moveTo>
                  <a:cubicBezTo>
                    <a:pt x="378714" y="547624"/>
                    <a:pt x="332613" y="501523"/>
                    <a:pt x="332613" y="444881"/>
                  </a:cubicBezTo>
                  <a:cubicBezTo>
                    <a:pt x="332613" y="388239"/>
                    <a:pt x="378714" y="342138"/>
                    <a:pt x="435356" y="342138"/>
                  </a:cubicBezTo>
                  <a:cubicBezTo>
                    <a:pt x="491998" y="342138"/>
                    <a:pt x="538099" y="388239"/>
                    <a:pt x="538099" y="444881"/>
                  </a:cubicBezTo>
                  <a:cubicBezTo>
                    <a:pt x="538099" y="501523"/>
                    <a:pt x="491998" y="547624"/>
                    <a:pt x="435356" y="547624"/>
                  </a:cubicBezTo>
                  <a:moveTo>
                    <a:pt x="435356" y="273812"/>
                  </a:moveTo>
                  <a:cubicBezTo>
                    <a:pt x="340995" y="273812"/>
                    <a:pt x="264160" y="350647"/>
                    <a:pt x="264160" y="445008"/>
                  </a:cubicBezTo>
                  <a:cubicBezTo>
                    <a:pt x="264160" y="539369"/>
                    <a:pt x="340868" y="616204"/>
                    <a:pt x="435356" y="616204"/>
                  </a:cubicBezTo>
                  <a:cubicBezTo>
                    <a:pt x="529844" y="616204"/>
                    <a:pt x="606552" y="539369"/>
                    <a:pt x="606552" y="445008"/>
                  </a:cubicBezTo>
                  <a:cubicBezTo>
                    <a:pt x="606552" y="350647"/>
                    <a:pt x="529844" y="273812"/>
                    <a:pt x="435356" y="273812"/>
                  </a:cubicBezTo>
                  <a:moveTo>
                    <a:pt x="732790" y="683006"/>
                  </a:moveTo>
                  <a:cubicBezTo>
                    <a:pt x="682625" y="658368"/>
                    <a:pt x="624840" y="660146"/>
                    <a:pt x="575945" y="688340"/>
                  </a:cubicBezTo>
                  <a:cubicBezTo>
                    <a:pt x="527050" y="716534"/>
                    <a:pt x="496570" y="765683"/>
                    <a:pt x="492887" y="821436"/>
                  </a:cubicBezTo>
                  <a:lnTo>
                    <a:pt x="377952" y="821436"/>
                  </a:lnTo>
                  <a:cubicBezTo>
                    <a:pt x="374269" y="765683"/>
                    <a:pt x="343789" y="716534"/>
                    <a:pt x="294894" y="688340"/>
                  </a:cubicBezTo>
                  <a:cubicBezTo>
                    <a:pt x="245999" y="660146"/>
                    <a:pt x="188087" y="658241"/>
                    <a:pt x="138049" y="683006"/>
                  </a:cubicBezTo>
                  <a:lnTo>
                    <a:pt x="80518" y="583438"/>
                  </a:lnTo>
                  <a:cubicBezTo>
                    <a:pt x="126873" y="552450"/>
                    <a:pt x="154305" y="501396"/>
                    <a:pt x="154305" y="444881"/>
                  </a:cubicBezTo>
                  <a:cubicBezTo>
                    <a:pt x="154305" y="388366"/>
                    <a:pt x="126873" y="337439"/>
                    <a:pt x="80518" y="306451"/>
                  </a:cubicBezTo>
                  <a:lnTo>
                    <a:pt x="138049" y="207010"/>
                  </a:lnTo>
                  <a:cubicBezTo>
                    <a:pt x="188214" y="231648"/>
                    <a:pt x="245872" y="229997"/>
                    <a:pt x="294894" y="201676"/>
                  </a:cubicBezTo>
                  <a:cubicBezTo>
                    <a:pt x="343916" y="173355"/>
                    <a:pt x="374269" y="124206"/>
                    <a:pt x="377952" y="68580"/>
                  </a:cubicBezTo>
                  <a:lnTo>
                    <a:pt x="492887" y="68580"/>
                  </a:lnTo>
                  <a:cubicBezTo>
                    <a:pt x="496570" y="124333"/>
                    <a:pt x="527050" y="173482"/>
                    <a:pt x="575945" y="201676"/>
                  </a:cubicBezTo>
                  <a:cubicBezTo>
                    <a:pt x="624840" y="229870"/>
                    <a:pt x="682752" y="231775"/>
                    <a:pt x="732790" y="207010"/>
                  </a:cubicBezTo>
                  <a:lnTo>
                    <a:pt x="790194" y="306451"/>
                  </a:lnTo>
                  <a:cubicBezTo>
                    <a:pt x="743839" y="337439"/>
                    <a:pt x="716407" y="388493"/>
                    <a:pt x="716407" y="445008"/>
                  </a:cubicBezTo>
                  <a:cubicBezTo>
                    <a:pt x="716407" y="501523"/>
                    <a:pt x="743839" y="552577"/>
                    <a:pt x="790194" y="583565"/>
                  </a:cubicBezTo>
                  <a:close/>
                  <a:moveTo>
                    <a:pt x="834136" y="530225"/>
                  </a:moveTo>
                  <a:cubicBezTo>
                    <a:pt x="803275" y="512445"/>
                    <a:pt x="784860" y="480568"/>
                    <a:pt x="784860" y="445008"/>
                  </a:cubicBezTo>
                  <a:cubicBezTo>
                    <a:pt x="784860" y="409448"/>
                    <a:pt x="803275" y="377444"/>
                    <a:pt x="834136" y="359664"/>
                  </a:cubicBezTo>
                  <a:cubicBezTo>
                    <a:pt x="861314" y="343916"/>
                    <a:pt x="870712" y="308991"/>
                    <a:pt x="854964" y="281813"/>
                  </a:cubicBezTo>
                  <a:lnTo>
                    <a:pt x="786638" y="163195"/>
                  </a:lnTo>
                  <a:cubicBezTo>
                    <a:pt x="770890" y="135890"/>
                    <a:pt x="735965" y="126492"/>
                    <a:pt x="708660" y="142240"/>
                  </a:cubicBezTo>
                  <a:cubicBezTo>
                    <a:pt x="677799" y="160147"/>
                    <a:pt x="640969" y="160147"/>
                    <a:pt x="610108" y="142240"/>
                  </a:cubicBezTo>
                  <a:cubicBezTo>
                    <a:pt x="579247" y="124333"/>
                    <a:pt x="560832" y="92583"/>
                    <a:pt x="560832" y="57023"/>
                  </a:cubicBezTo>
                  <a:cubicBezTo>
                    <a:pt x="560832" y="25654"/>
                    <a:pt x="535305" y="0"/>
                    <a:pt x="503809" y="0"/>
                  </a:cubicBezTo>
                  <a:lnTo>
                    <a:pt x="366903" y="0"/>
                  </a:lnTo>
                  <a:cubicBezTo>
                    <a:pt x="335407" y="0"/>
                    <a:pt x="309880" y="25654"/>
                    <a:pt x="309880" y="57023"/>
                  </a:cubicBezTo>
                  <a:cubicBezTo>
                    <a:pt x="309880" y="92583"/>
                    <a:pt x="291465" y="124587"/>
                    <a:pt x="260604" y="142240"/>
                  </a:cubicBezTo>
                  <a:cubicBezTo>
                    <a:pt x="229743" y="159893"/>
                    <a:pt x="192913" y="160020"/>
                    <a:pt x="162052" y="142240"/>
                  </a:cubicBezTo>
                  <a:cubicBezTo>
                    <a:pt x="134874" y="126619"/>
                    <a:pt x="99822" y="136017"/>
                    <a:pt x="84201" y="163195"/>
                  </a:cubicBezTo>
                  <a:lnTo>
                    <a:pt x="15748" y="281813"/>
                  </a:lnTo>
                  <a:cubicBezTo>
                    <a:pt x="127" y="308991"/>
                    <a:pt x="9398" y="343916"/>
                    <a:pt x="36703" y="359664"/>
                  </a:cubicBezTo>
                  <a:cubicBezTo>
                    <a:pt x="67564" y="377444"/>
                    <a:pt x="85979" y="409321"/>
                    <a:pt x="85979" y="444881"/>
                  </a:cubicBezTo>
                  <a:cubicBezTo>
                    <a:pt x="85979" y="480441"/>
                    <a:pt x="67564" y="512445"/>
                    <a:pt x="36703" y="530225"/>
                  </a:cubicBezTo>
                  <a:cubicBezTo>
                    <a:pt x="9398" y="546100"/>
                    <a:pt x="0" y="581025"/>
                    <a:pt x="15748" y="608203"/>
                  </a:cubicBezTo>
                  <a:lnTo>
                    <a:pt x="84201" y="726821"/>
                  </a:lnTo>
                  <a:cubicBezTo>
                    <a:pt x="99949" y="753999"/>
                    <a:pt x="134874" y="763397"/>
                    <a:pt x="162179" y="747776"/>
                  </a:cubicBezTo>
                  <a:cubicBezTo>
                    <a:pt x="193040" y="729869"/>
                    <a:pt x="229870" y="729869"/>
                    <a:pt x="260731" y="747776"/>
                  </a:cubicBezTo>
                  <a:cubicBezTo>
                    <a:pt x="291592" y="765683"/>
                    <a:pt x="310007" y="797433"/>
                    <a:pt x="310007" y="832993"/>
                  </a:cubicBezTo>
                  <a:cubicBezTo>
                    <a:pt x="310007" y="864489"/>
                    <a:pt x="335661" y="890016"/>
                    <a:pt x="367030" y="890016"/>
                  </a:cubicBezTo>
                  <a:lnTo>
                    <a:pt x="503809" y="890016"/>
                  </a:lnTo>
                  <a:cubicBezTo>
                    <a:pt x="535305" y="890016"/>
                    <a:pt x="560832" y="864362"/>
                    <a:pt x="560832" y="832993"/>
                  </a:cubicBezTo>
                  <a:cubicBezTo>
                    <a:pt x="560832" y="797433"/>
                    <a:pt x="579247" y="765429"/>
                    <a:pt x="610108" y="747776"/>
                  </a:cubicBezTo>
                  <a:cubicBezTo>
                    <a:pt x="640969" y="730123"/>
                    <a:pt x="677799" y="729996"/>
                    <a:pt x="708660" y="747776"/>
                  </a:cubicBezTo>
                  <a:cubicBezTo>
                    <a:pt x="735965" y="763397"/>
                    <a:pt x="770890" y="754126"/>
                    <a:pt x="786511" y="726821"/>
                  </a:cubicBezTo>
                  <a:lnTo>
                    <a:pt x="854964" y="608203"/>
                  </a:lnTo>
                  <a:cubicBezTo>
                    <a:pt x="870585" y="581025"/>
                    <a:pt x="861314" y="546100"/>
                    <a:pt x="834009" y="530352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34" name="Group 34"/>
          <p:cNvGrpSpPr>
            <a:grpSpLocks noChangeAspect="1"/>
          </p:cNvGrpSpPr>
          <p:nvPr/>
        </p:nvGrpSpPr>
        <p:grpSpPr>
          <a:xfrm>
            <a:off x="1653483" y="728904"/>
            <a:ext cx="6068117" cy="390366"/>
            <a:chOff x="0" y="0"/>
            <a:chExt cx="4965840" cy="780732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965827" cy="780669"/>
            </a:xfrm>
            <a:custGeom>
              <a:avLst/>
              <a:gdLst/>
              <a:ahLst/>
              <a:cxnLst/>
              <a:rect l="l" t="t" r="r" b="b"/>
              <a:pathLst>
                <a:path w="4965827" h="780669">
                  <a:moveTo>
                    <a:pt x="4965827" y="780669"/>
                  </a:moveTo>
                  <a:lnTo>
                    <a:pt x="0" y="780669"/>
                  </a:lnTo>
                  <a:lnTo>
                    <a:pt x="0" y="0"/>
                  </a:lnTo>
                  <a:lnTo>
                    <a:pt x="4965827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sp>
        <p:nvSpPr>
          <p:cNvPr id="36" name="TextBox 36"/>
          <p:cNvSpPr txBox="1"/>
          <p:nvPr/>
        </p:nvSpPr>
        <p:spPr>
          <a:xfrm>
            <a:off x="1178738" y="1649172"/>
            <a:ext cx="9332608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20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Hay una comisión permanente formada por 7 entidades de la comisión motora, que realizan tareas de coordinación y secretaría: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734979" y="699803"/>
            <a:ext cx="6482757" cy="360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3"/>
              </a:lnSpc>
            </a:pPr>
            <a:r>
              <a:rPr lang="en-US" sz="21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 SOCIEDAD CIVIL RURAL Comisión </a:t>
            </a:r>
            <a:r>
              <a:rPr lang="en-US" sz="21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motora</a:t>
            </a:r>
            <a:endParaRPr lang="en-US" sz="215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79671" y="841560"/>
            <a:ext cx="2743308" cy="664705"/>
            <a:chOff x="0" y="0"/>
            <a:chExt cx="5486616" cy="13294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86654" cy="1329436"/>
            </a:xfrm>
            <a:custGeom>
              <a:avLst/>
              <a:gdLst/>
              <a:ahLst/>
              <a:cxnLst/>
              <a:rect l="l" t="t" r="r" b="b"/>
              <a:pathLst>
                <a:path w="5486654" h="1329436">
                  <a:moveTo>
                    <a:pt x="4821936" y="1329436"/>
                  </a:moveTo>
                  <a:lnTo>
                    <a:pt x="664718" y="1329436"/>
                  </a:lnTo>
                  <a:cubicBezTo>
                    <a:pt x="297561" y="1329436"/>
                    <a:pt x="0" y="1031748"/>
                    <a:pt x="0" y="664718"/>
                  </a:cubicBezTo>
                  <a:cubicBezTo>
                    <a:pt x="0" y="297688"/>
                    <a:pt x="297561" y="0"/>
                    <a:pt x="664718" y="0"/>
                  </a:cubicBezTo>
                  <a:lnTo>
                    <a:pt x="4821936" y="0"/>
                  </a:lnTo>
                  <a:cubicBezTo>
                    <a:pt x="5189093" y="0"/>
                    <a:pt x="5486654" y="297561"/>
                    <a:pt x="5486654" y="664718"/>
                  </a:cubicBezTo>
                  <a:cubicBezTo>
                    <a:pt x="5486654" y="1031875"/>
                    <a:pt x="5189093" y="1329436"/>
                    <a:pt x="4821936" y="1329436"/>
                  </a:cubicBezTo>
                </a:path>
              </a:pathLst>
            </a:custGeom>
            <a:solidFill>
              <a:srgbClr val="425B42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739167" y="2759006"/>
            <a:ext cx="3179489" cy="289363"/>
            <a:chOff x="0" y="0"/>
            <a:chExt cx="6358979" cy="5787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9017" cy="578739"/>
            </a:xfrm>
            <a:custGeom>
              <a:avLst/>
              <a:gdLst/>
              <a:ahLst/>
              <a:cxnLst/>
              <a:rect l="l" t="t" r="r" b="b"/>
              <a:pathLst>
                <a:path w="6359017" h="578739">
                  <a:moveTo>
                    <a:pt x="6359017" y="578739"/>
                  </a:moveTo>
                  <a:lnTo>
                    <a:pt x="0" y="578739"/>
                  </a:lnTo>
                  <a:lnTo>
                    <a:pt x="0" y="0"/>
                  </a:lnTo>
                  <a:lnTo>
                    <a:pt x="6359017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015693" y="5081518"/>
            <a:ext cx="2626436" cy="289363"/>
            <a:chOff x="0" y="0"/>
            <a:chExt cx="5252872" cy="5787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252847" cy="578739"/>
            </a:xfrm>
            <a:custGeom>
              <a:avLst/>
              <a:gdLst/>
              <a:ahLst/>
              <a:cxnLst/>
              <a:rect l="l" t="t" r="r" b="b"/>
              <a:pathLst>
                <a:path w="5252847" h="578739">
                  <a:moveTo>
                    <a:pt x="5252847" y="578739"/>
                  </a:moveTo>
                  <a:lnTo>
                    <a:pt x="0" y="578739"/>
                  </a:lnTo>
                  <a:lnTo>
                    <a:pt x="0" y="0"/>
                  </a:lnTo>
                  <a:lnTo>
                    <a:pt x="5252847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3093234" y="4374559"/>
            <a:ext cx="471354" cy="471348"/>
            <a:chOff x="0" y="0"/>
            <a:chExt cx="942708" cy="94269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42721" cy="942721"/>
            </a:xfrm>
            <a:custGeom>
              <a:avLst/>
              <a:gdLst/>
              <a:ahLst/>
              <a:cxnLst/>
              <a:rect l="l" t="t" r="r" b="b"/>
              <a:pathLst>
                <a:path w="942721" h="942721">
                  <a:moveTo>
                    <a:pt x="809752" y="676783"/>
                  </a:moveTo>
                  <a:lnTo>
                    <a:pt x="132969" y="676783"/>
                  </a:lnTo>
                  <a:cubicBezTo>
                    <a:pt x="99695" y="676783"/>
                    <a:pt x="72517" y="649605"/>
                    <a:pt x="72517" y="616331"/>
                  </a:cubicBezTo>
                  <a:lnTo>
                    <a:pt x="72517" y="555879"/>
                  </a:lnTo>
                  <a:lnTo>
                    <a:pt x="870204" y="555879"/>
                  </a:lnTo>
                  <a:lnTo>
                    <a:pt x="870204" y="616331"/>
                  </a:lnTo>
                  <a:cubicBezTo>
                    <a:pt x="870204" y="649605"/>
                    <a:pt x="843026" y="676783"/>
                    <a:pt x="809752" y="676783"/>
                  </a:cubicBezTo>
                  <a:moveTo>
                    <a:pt x="336677" y="870204"/>
                  </a:moveTo>
                  <a:lnTo>
                    <a:pt x="397129" y="749300"/>
                  </a:lnTo>
                  <a:lnTo>
                    <a:pt x="545719" y="749300"/>
                  </a:lnTo>
                  <a:lnTo>
                    <a:pt x="606171" y="870204"/>
                  </a:lnTo>
                  <a:close/>
                  <a:moveTo>
                    <a:pt x="132969" y="72517"/>
                  </a:moveTo>
                  <a:lnTo>
                    <a:pt x="809752" y="72517"/>
                  </a:lnTo>
                  <a:cubicBezTo>
                    <a:pt x="843026" y="72517"/>
                    <a:pt x="870204" y="99695"/>
                    <a:pt x="870204" y="132969"/>
                  </a:cubicBezTo>
                  <a:lnTo>
                    <a:pt x="870204" y="483489"/>
                  </a:lnTo>
                  <a:lnTo>
                    <a:pt x="72517" y="483489"/>
                  </a:lnTo>
                  <a:lnTo>
                    <a:pt x="72517" y="132969"/>
                  </a:lnTo>
                  <a:cubicBezTo>
                    <a:pt x="72517" y="99695"/>
                    <a:pt x="99695" y="72517"/>
                    <a:pt x="132969" y="72517"/>
                  </a:cubicBezTo>
                  <a:moveTo>
                    <a:pt x="809752" y="0"/>
                  </a:moveTo>
                  <a:lnTo>
                    <a:pt x="132969" y="0"/>
                  </a:lnTo>
                  <a:cubicBezTo>
                    <a:pt x="59563" y="0"/>
                    <a:pt x="0" y="59563"/>
                    <a:pt x="0" y="132969"/>
                  </a:cubicBezTo>
                  <a:lnTo>
                    <a:pt x="0" y="616331"/>
                  </a:lnTo>
                  <a:cubicBezTo>
                    <a:pt x="0" y="689737"/>
                    <a:pt x="59563" y="749300"/>
                    <a:pt x="132969" y="749300"/>
                  </a:cubicBezTo>
                  <a:lnTo>
                    <a:pt x="315976" y="749300"/>
                  </a:lnTo>
                  <a:lnTo>
                    <a:pt x="255524" y="870204"/>
                  </a:lnTo>
                  <a:lnTo>
                    <a:pt x="181229" y="870204"/>
                  </a:lnTo>
                  <a:cubicBezTo>
                    <a:pt x="161163" y="870204"/>
                    <a:pt x="144907" y="886460"/>
                    <a:pt x="144907" y="906399"/>
                  </a:cubicBezTo>
                  <a:cubicBezTo>
                    <a:pt x="144907" y="926338"/>
                    <a:pt x="161163" y="942721"/>
                    <a:pt x="181229" y="942721"/>
                  </a:cubicBezTo>
                  <a:lnTo>
                    <a:pt x="761365" y="942721"/>
                  </a:lnTo>
                  <a:cubicBezTo>
                    <a:pt x="781431" y="942721"/>
                    <a:pt x="797560" y="926465"/>
                    <a:pt x="797560" y="906399"/>
                  </a:cubicBezTo>
                  <a:cubicBezTo>
                    <a:pt x="797560" y="886333"/>
                    <a:pt x="781304" y="870204"/>
                    <a:pt x="761365" y="870204"/>
                  </a:cubicBezTo>
                  <a:lnTo>
                    <a:pt x="687197" y="870204"/>
                  </a:lnTo>
                  <a:lnTo>
                    <a:pt x="626745" y="749300"/>
                  </a:lnTo>
                  <a:lnTo>
                    <a:pt x="809752" y="749300"/>
                  </a:lnTo>
                  <a:cubicBezTo>
                    <a:pt x="883158" y="749300"/>
                    <a:pt x="942721" y="689737"/>
                    <a:pt x="942721" y="616331"/>
                  </a:cubicBezTo>
                  <a:lnTo>
                    <a:pt x="942721" y="132969"/>
                  </a:lnTo>
                  <a:cubicBezTo>
                    <a:pt x="942721" y="59563"/>
                    <a:pt x="883158" y="0"/>
                    <a:pt x="809752" y="0"/>
                  </a:cubicBezTo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3093234" y="2068976"/>
            <a:ext cx="471354" cy="425749"/>
            <a:chOff x="0" y="0"/>
            <a:chExt cx="942708" cy="851497"/>
          </a:xfrm>
        </p:grpSpPr>
        <p:sp>
          <p:nvSpPr>
            <p:cNvPr id="11" name="Freeform 11"/>
            <p:cNvSpPr/>
            <p:nvPr/>
          </p:nvSpPr>
          <p:spPr>
            <a:xfrm>
              <a:off x="0" y="-6858"/>
              <a:ext cx="942721" cy="858393"/>
            </a:xfrm>
            <a:custGeom>
              <a:avLst/>
              <a:gdLst/>
              <a:ahLst/>
              <a:cxnLst/>
              <a:rect l="l" t="t" r="r" b="b"/>
              <a:pathLst>
                <a:path w="942721" h="858393">
                  <a:moveTo>
                    <a:pt x="942721" y="338582"/>
                  </a:moveTo>
                  <a:cubicBezTo>
                    <a:pt x="942721" y="358648"/>
                    <a:pt x="926465" y="374777"/>
                    <a:pt x="906526" y="374777"/>
                  </a:cubicBezTo>
                  <a:lnTo>
                    <a:pt x="858139" y="374777"/>
                  </a:lnTo>
                  <a:cubicBezTo>
                    <a:pt x="838073" y="374777"/>
                    <a:pt x="821817" y="358521"/>
                    <a:pt x="821817" y="338582"/>
                  </a:cubicBezTo>
                  <a:cubicBezTo>
                    <a:pt x="821817" y="318643"/>
                    <a:pt x="838073" y="302387"/>
                    <a:pt x="858139" y="302387"/>
                  </a:cubicBezTo>
                  <a:lnTo>
                    <a:pt x="906526" y="302387"/>
                  </a:lnTo>
                  <a:cubicBezTo>
                    <a:pt x="926592" y="302387"/>
                    <a:pt x="942721" y="318643"/>
                    <a:pt x="942721" y="338582"/>
                  </a:cubicBezTo>
                  <a:moveTo>
                    <a:pt x="882904" y="552323"/>
                  </a:moveTo>
                  <a:cubicBezTo>
                    <a:pt x="897509" y="566039"/>
                    <a:pt x="898271" y="589026"/>
                    <a:pt x="884555" y="603504"/>
                  </a:cubicBezTo>
                  <a:cubicBezTo>
                    <a:pt x="877443" y="611124"/>
                    <a:pt x="867791" y="614934"/>
                    <a:pt x="858139" y="614934"/>
                  </a:cubicBezTo>
                  <a:cubicBezTo>
                    <a:pt x="849249" y="614934"/>
                    <a:pt x="840359" y="611632"/>
                    <a:pt x="833374" y="605155"/>
                  </a:cubicBezTo>
                  <a:lnTo>
                    <a:pt x="783590" y="558419"/>
                  </a:lnTo>
                  <a:cubicBezTo>
                    <a:pt x="768985" y="544703"/>
                    <a:pt x="768223" y="521716"/>
                    <a:pt x="781939" y="507111"/>
                  </a:cubicBezTo>
                  <a:cubicBezTo>
                    <a:pt x="795655" y="492506"/>
                    <a:pt x="818515" y="491744"/>
                    <a:pt x="833247" y="505460"/>
                  </a:cubicBezTo>
                  <a:close/>
                  <a:moveTo>
                    <a:pt x="781812" y="168402"/>
                  </a:moveTo>
                  <a:cubicBezTo>
                    <a:pt x="768096" y="153797"/>
                    <a:pt x="768858" y="130937"/>
                    <a:pt x="783463" y="117094"/>
                  </a:cubicBezTo>
                  <a:lnTo>
                    <a:pt x="833247" y="70358"/>
                  </a:lnTo>
                  <a:cubicBezTo>
                    <a:pt x="847852" y="56642"/>
                    <a:pt x="870712" y="57404"/>
                    <a:pt x="884555" y="72009"/>
                  </a:cubicBezTo>
                  <a:cubicBezTo>
                    <a:pt x="898398" y="86614"/>
                    <a:pt x="897509" y="109474"/>
                    <a:pt x="882904" y="123317"/>
                  </a:cubicBezTo>
                  <a:lnTo>
                    <a:pt x="833120" y="170053"/>
                  </a:lnTo>
                  <a:cubicBezTo>
                    <a:pt x="826135" y="176657"/>
                    <a:pt x="817245" y="179832"/>
                    <a:pt x="808355" y="179832"/>
                  </a:cubicBezTo>
                  <a:cubicBezTo>
                    <a:pt x="798703" y="179832"/>
                    <a:pt x="789051" y="176022"/>
                    <a:pt x="781939" y="168402"/>
                  </a:cubicBezTo>
                  <a:moveTo>
                    <a:pt x="628523" y="537591"/>
                  </a:moveTo>
                  <a:cubicBezTo>
                    <a:pt x="628523" y="557657"/>
                    <a:pt x="618998" y="575818"/>
                    <a:pt x="602615" y="587248"/>
                  </a:cubicBezTo>
                  <a:cubicBezTo>
                    <a:pt x="586232" y="598678"/>
                    <a:pt x="565658" y="601218"/>
                    <a:pt x="546989" y="594106"/>
                  </a:cubicBezTo>
                  <a:lnTo>
                    <a:pt x="314198" y="506857"/>
                  </a:lnTo>
                  <a:lnTo>
                    <a:pt x="314198" y="170307"/>
                  </a:lnTo>
                  <a:lnTo>
                    <a:pt x="546862" y="83185"/>
                  </a:lnTo>
                  <a:cubicBezTo>
                    <a:pt x="565658" y="76073"/>
                    <a:pt x="585978" y="78613"/>
                    <a:pt x="602488" y="90043"/>
                  </a:cubicBezTo>
                  <a:cubicBezTo>
                    <a:pt x="618998" y="101473"/>
                    <a:pt x="628396" y="119634"/>
                    <a:pt x="628396" y="139700"/>
                  </a:cubicBezTo>
                  <a:close/>
                  <a:moveTo>
                    <a:pt x="241681" y="495808"/>
                  </a:moveTo>
                  <a:lnTo>
                    <a:pt x="132969" y="495808"/>
                  </a:lnTo>
                  <a:cubicBezTo>
                    <a:pt x="99695" y="495808"/>
                    <a:pt x="72517" y="468630"/>
                    <a:pt x="72517" y="435356"/>
                  </a:cubicBezTo>
                  <a:lnTo>
                    <a:pt x="72517" y="241935"/>
                  </a:lnTo>
                  <a:cubicBezTo>
                    <a:pt x="72517" y="208661"/>
                    <a:pt x="99695" y="181483"/>
                    <a:pt x="132969" y="181483"/>
                  </a:cubicBezTo>
                  <a:lnTo>
                    <a:pt x="241808" y="181483"/>
                  </a:lnTo>
                  <a:close/>
                  <a:moveTo>
                    <a:pt x="241681" y="749554"/>
                  </a:moveTo>
                  <a:cubicBezTo>
                    <a:pt x="241681" y="769493"/>
                    <a:pt x="225425" y="785876"/>
                    <a:pt x="205359" y="785876"/>
                  </a:cubicBezTo>
                  <a:cubicBezTo>
                    <a:pt x="185293" y="785876"/>
                    <a:pt x="169037" y="769620"/>
                    <a:pt x="169037" y="749554"/>
                  </a:cubicBezTo>
                  <a:lnTo>
                    <a:pt x="169037" y="568325"/>
                  </a:lnTo>
                  <a:lnTo>
                    <a:pt x="241554" y="568325"/>
                  </a:lnTo>
                  <a:close/>
                  <a:moveTo>
                    <a:pt x="643763" y="30480"/>
                  </a:moveTo>
                  <a:cubicBezTo>
                    <a:pt x="607949" y="5715"/>
                    <a:pt x="562229" y="0"/>
                    <a:pt x="521335" y="15367"/>
                  </a:cubicBezTo>
                  <a:lnTo>
                    <a:pt x="271399" y="108966"/>
                  </a:lnTo>
                  <a:lnTo>
                    <a:pt x="132969" y="108966"/>
                  </a:lnTo>
                  <a:cubicBezTo>
                    <a:pt x="59563" y="108966"/>
                    <a:pt x="0" y="168656"/>
                    <a:pt x="0" y="241935"/>
                  </a:cubicBezTo>
                  <a:lnTo>
                    <a:pt x="0" y="435356"/>
                  </a:lnTo>
                  <a:cubicBezTo>
                    <a:pt x="0" y="496062"/>
                    <a:pt x="41021" y="546735"/>
                    <a:pt x="96647" y="562610"/>
                  </a:cubicBezTo>
                  <a:lnTo>
                    <a:pt x="96647" y="749554"/>
                  </a:lnTo>
                  <a:cubicBezTo>
                    <a:pt x="96647" y="809498"/>
                    <a:pt x="145542" y="858393"/>
                    <a:pt x="205486" y="858393"/>
                  </a:cubicBezTo>
                  <a:cubicBezTo>
                    <a:pt x="265430" y="858393"/>
                    <a:pt x="314325" y="809625"/>
                    <a:pt x="314325" y="749554"/>
                  </a:cubicBezTo>
                  <a:lnTo>
                    <a:pt x="314325" y="584327"/>
                  </a:lnTo>
                  <a:lnTo>
                    <a:pt x="521462" y="661924"/>
                  </a:lnTo>
                  <a:cubicBezTo>
                    <a:pt x="536575" y="667639"/>
                    <a:pt x="552450" y="670433"/>
                    <a:pt x="568198" y="670433"/>
                  </a:cubicBezTo>
                  <a:cubicBezTo>
                    <a:pt x="594868" y="670433"/>
                    <a:pt x="621411" y="662432"/>
                    <a:pt x="643890" y="646811"/>
                  </a:cubicBezTo>
                  <a:cubicBezTo>
                    <a:pt x="679704" y="621919"/>
                    <a:pt x="701167" y="581152"/>
                    <a:pt x="701167" y="537591"/>
                  </a:cubicBezTo>
                  <a:lnTo>
                    <a:pt x="701167" y="139700"/>
                  </a:lnTo>
                  <a:cubicBezTo>
                    <a:pt x="701167" y="96139"/>
                    <a:pt x="679831" y="55245"/>
                    <a:pt x="643890" y="30480"/>
                  </a:cubicBezTo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6457928" y="2759006"/>
            <a:ext cx="4197687" cy="289363"/>
            <a:chOff x="0" y="0"/>
            <a:chExt cx="8395373" cy="57872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395335" cy="578739"/>
            </a:xfrm>
            <a:custGeom>
              <a:avLst/>
              <a:gdLst/>
              <a:ahLst/>
              <a:cxnLst/>
              <a:rect l="l" t="t" r="r" b="b"/>
              <a:pathLst>
                <a:path w="8395335" h="578739">
                  <a:moveTo>
                    <a:pt x="8395335" y="578739"/>
                  </a:moveTo>
                  <a:lnTo>
                    <a:pt x="0" y="578739"/>
                  </a:lnTo>
                  <a:lnTo>
                    <a:pt x="0" y="0"/>
                  </a:lnTo>
                  <a:lnTo>
                    <a:pt x="8395335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7040391" y="5081518"/>
            <a:ext cx="3032760" cy="289363"/>
            <a:chOff x="0" y="0"/>
            <a:chExt cx="6065520" cy="57872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065520" cy="578739"/>
            </a:xfrm>
            <a:custGeom>
              <a:avLst/>
              <a:gdLst/>
              <a:ahLst/>
              <a:cxnLst/>
              <a:rect l="l" t="t" r="r" b="b"/>
              <a:pathLst>
                <a:path w="6065520" h="578739">
                  <a:moveTo>
                    <a:pt x="6065520" y="578739"/>
                  </a:moveTo>
                  <a:lnTo>
                    <a:pt x="0" y="578739"/>
                  </a:lnTo>
                  <a:lnTo>
                    <a:pt x="0" y="0"/>
                  </a:lnTo>
                  <a:lnTo>
                    <a:pt x="6065520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8345266" y="4392708"/>
            <a:ext cx="423011" cy="471329"/>
            <a:chOff x="0" y="0"/>
            <a:chExt cx="846023" cy="94265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46074" cy="942594"/>
            </a:xfrm>
            <a:custGeom>
              <a:avLst/>
              <a:gdLst/>
              <a:ahLst/>
              <a:cxnLst/>
              <a:rect l="l" t="t" r="r" b="b"/>
              <a:pathLst>
                <a:path w="846074" h="942594">
                  <a:moveTo>
                    <a:pt x="773557" y="542671"/>
                  </a:moveTo>
                  <a:lnTo>
                    <a:pt x="704469" y="507619"/>
                  </a:lnTo>
                  <a:lnTo>
                    <a:pt x="528320" y="507619"/>
                  </a:lnTo>
                  <a:lnTo>
                    <a:pt x="459232" y="542671"/>
                  </a:lnTo>
                  <a:lnTo>
                    <a:pt x="459232" y="646938"/>
                  </a:lnTo>
                  <a:cubicBezTo>
                    <a:pt x="459232" y="745363"/>
                    <a:pt x="520700" y="834771"/>
                    <a:pt x="612013" y="869315"/>
                  </a:cubicBezTo>
                  <a:cubicBezTo>
                    <a:pt x="614934" y="870331"/>
                    <a:pt x="617855" y="870331"/>
                    <a:pt x="620522" y="869315"/>
                  </a:cubicBezTo>
                  <a:cubicBezTo>
                    <a:pt x="712089" y="834644"/>
                    <a:pt x="773430" y="745363"/>
                    <a:pt x="773430" y="646811"/>
                  </a:cubicBezTo>
                  <a:lnTo>
                    <a:pt x="773430" y="542671"/>
                  </a:lnTo>
                  <a:close/>
                  <a:moveTo>
                    <a:pt x="132969" y="821817"/>
                  </a:moveTo>
                  <a:lnTo>
                    <a:pt x="440944" y="821817"/>
                  </a:lnTo>
                  <a:cubicBezTo>
                    <a:pt x="406527" y="771271"/>
                    <a:pt x="386715" y="710565"/>
                    <a:pt x="386715" y="646938"/>
                  </a:cubicBezTo>
                  <a:lnTo>
                    <a:pt x="386715" y="520446"/>
                  </a:lnTo>
                  <a:cubicBezTo>
                    <a:pt x="386715" y="506857"/>
                    <a:pt x="394335" y="494284"/>
                    <a:pt x="406527" y="488061"/>
                  </a:cubicBezTo>
                  <a:lnTo>
                    <a:pt x="503174" y="438912"/>
                  </a:lnTo>
                  <a:cubicBezTo>
                    <a:pt x="508254" y="436372"/>
                    <a:pt x="513969" y="434975"/>
                    <a:pt x="519557" y="434975"/>
                  </a:cubicBezTo>
                  <a:lnTo>
                    <a:pt x="628269" y="434975"/>
                  </a:lnTo>
                  <a:lnTo>
                    <a:pt x="628269" y="132842"/>
                  </a:lnTo>
                  <a:cubicBezTo>
                    <a:pt x="628269" y="99568"/>
                    <a:pt x="601091" y="72390"/>
                    <a:pt x="567817" y="72390"/>
                  </a:cubicBezTo>
                  <a:lnTo>
                    <a:pt x="132969" y="72390"/>
                  </a:lnTo>
                  <a:cubicBezTo>
                    <a:pt x="99695" y="72390"/>
                    <a:pt x="72517" y="99568"/>
                    <a:pt x="72517" y="132842"/>
                  </a:cubicBezTo>
                  <a:lnTo>
                    <a:pt x="72517" y="761365"/>
                  </a:lnTo>
                  <a:cubicBezTo>
                    <a:pt x="72517" y="794639"/>
                    <a:pt x="99695" y="821817"/>
                    <a:pt x="132969" y="821817"/>
                  </a:cubicBezTo>
                  <a:moveTo>
                    <a:pt x="846074" y="520446"/>
                  </a:moveTo>
                  <a:lnTo>
                    <a:pt x="846074" y="646938"/>
                  </a:lnTo>
                  <a:cubicBezTo>
                    <a:pt x="846074" y="775462"/>
                    <a:pt x="765810" y="892048"/>
                    <a:pt x="646303" y="937133"/>
                  </a:cubicBezTo>
                  <a:cubicBezTo>
                    <a:pt x="636651" y="940816"/>
                    <a:pt x="626491" y="942594"/>
                    <a:pt x="616458" y="942594"/>
                  </a:cubicBezTo>
                  <a:cubicBezTo>
                    <a:pt x="606425" y="942594"/>
                    <a:pt x="596265" y="940816"/>
                    <a:pt x="586613" y="937133"/>
                  </a:cubicBezTo>
                  <a:cubicBezTo>
                    <a:pt x="558673" y="926592"/>
                    <a:pt x="533146" y="911860"/>
                    <a:pt x="510032" y="894207"/>
                  </a:cubicBezTo>
                  <a:lnTo>
                    <a:pt x="132969" y="894207"/>
                  </a:lnTo>
                  <a:cubicBezTo>
                    <a:pt x="59563" y="894334"/>
                    <a:pt x="0" y="834771"/>
                    <a:pt x="0" y="761365"/>
                  </a:cubicBezTo>
                  <a:lnTo>
                    <a:pt x="0" y="132969"/>
                  </a:lnTo>
                  <a:cubicBezTo>
                    <a:pt x="0" y="59563"/>
                    <a:pt x="59563" y="0"/>
                    <a:pt x="132969" y="0"/>
                  </a:cubicBezTo>
                  <a:lnTo>
                    <a:pt x="568071" y="0"/>
                  </a:lnTo>
                  <a:cubicBezTo>
                    <a:pt x="641350" y="0"/>
                    <a:pt x="701040" y="59563"/>
                    <a:pt x="701040" y="132969"/>
                  </a:cubicBezTo>
                  <a:lnTo>
                    <a:pt x="701040" y="435102"/>
                  </a:lnTo>
                  <a:lnTo>
                    <a:pt x="713105" y="435102"/>
                  </a:lnTo>
                  <a:cubicBezTo>
                    <a:pt x="718820" y="435102"/>
                    <a:pt x="724408" y="436499"/>
                    <a:pt x="729488" y="439039"/>
                  </a:cubicBezTo>
                  <a:lnTo>
                    <a:pt x="826135" y="488188"/>
                  </a:lnTo>
                  <a:cubicBezTo>
                    <a:pt x="838327" y="494411"/>
                    <a:pt x="845947" y="506857"/>
                    <a:pt x="845947" y="520573"/>
                  </a:cubicBezTo>
                  <a:close/>
                  <a:moveTo>
                    <a:pt x="661924" y="591693"/>
                  </a:moveTo>
                  <a:lnTo>
                    <a:pt x="601980" y="658876"/>
                  </a:lnTo>
                  <a:lnTo>
                    <a:pt x="570992" y="624205"/>
                  </a:lnTo>
                  <a:cubicBezTo>
                    <a:pt x="557530" y="609346"/>
                    <a:pt x="534797" y="607949"/>
                    <a:pt x="519684" y="621284"/>
                  </a:cubicBezTo>
                  <a:cubicBezTo>
                    <a:pt x="504571" y="634619"/>
                    <a:pt x="503428" y="657479"/>
                    <a:pt x="516763" y="672592"/>
                  </a:cubicBezTo>
                  <a:lnTo>
                    <a:pt x="574802" y="737616"/>
                  </a:lnTo>
                  <a:cubicBezTo>
                    <a:pt x="581660" y="745236"/>
                    <a:pt x="591566" y="749681"/>
                    <a:pt x="601853" y="749681"/>
                  </a:cubicBezTo>
                  <a:cubicBezTo>
                    <a:pt x="612140" y="749681"/>
                    <a:pt x="622046" y="745236"/>
                    <a:pt x="628904" y="737616"/>
                  </a:cubicBezTo>
                  <a:lnTo>
                    <a:pt x="715899" y="640207"/>
                  </a:lnTo>
                  <a:cubicBezTo>
                    <a:pt x="729234" y="625221"/>
                    <a:pt x="727964" y="602361"/>
                    <a:pt x="712978" y="588899"/>
                  </a:cubicBezTo>
                  <a:cubicBezTo>
                    <a:pt x="697992" y="575437"/>
                    <a:pt x="675132" y="576961"/>
                    <a:pt x="661670" y="591820"/>
                  </a:cubicBezTo>
                  <a:close/>
                  <a:moveTo>
                    <a:pt x="181356" y="217551"/>
                  </a:moveTo>
                  <a:lnTo>
                    <a:pt x="519684" y="217551"/>
                  </a:lnTo>
                  <a:cubicBezTo>
                    <a:pt x="539750" y="217551"/>
                    <a:pt x="555879" y="201295"/>
                    <a:pt x="555879" y="181229"/>
                  </a:cubicBezTo>
                  <a:cubicBezTo>
                    <a:pt x="555879" y="161163"/>
                    <a:pt x="539623" y="145034"/>
                    <a:pt x="519684" y="145034"/>
                  </a:cubicBezTo>
                  <a:lnTo>
                    <a:pt x="181356" y="145034"/>
                  </a:lnTo>
                  <a:cubicBezTo>
                    <a:pt x="161290" y="145034"/>
                    <a:pt x="145161" y="161290"/>
                    <a:pt x="145161" y="181229"/>
                  </a:cubicBezTo>
                  <a:cubicBezTo>
                    <a:pt x="145161" y="201168"/>
                    <a:pt x="161417" y="217551"/>
                    <a:pt x="181356" y="217551"/>
                  </a:cubicBezTo>
                  <a:moveTo>
                    <a:pt x="326390" y="435102"/>
                  </a:moveTo>
                  <a:lnTo>
                    <a:pt x="181356" y="435102"/>
                  </a:lnTo>
                  <a:cubicBezTo>
                    <a:pt x="161290" y="435102"/>
                    <a:pt x="145161" y="451358"/>
                    <a:pt x="145161" y="471424"/>
                  </a:cubicBezTo>
                  <a:cubicBezTo>
                    <a:pt x="145161" y="491490"/>
                    <a:pt x="161417" y="507619"/>
                    <a:pt x="181356" y="507619"/>
                  </a:cubicBezTo>
                  <a:lnTo>
                    <a:pt x="326390" y="507619"/>
                  </a:lnTo>
                  <a:cubicBezTo>
                    <a:pt x="346456" y="507619"/>
                    <a:pt x="362585" y="491363"/>
                    <a:pt x="362585" y="471424"/>
                  </a:cubicBezTo>
                  <a:cubicBezTo>
                    <a:pt x="362585" y="451485"/>
                    <a:pt x="346329" y="435102"/>
                    <a:pt x="326390" y="435102"/>
                  </a:cubicBezTo>
                  <a:moveTo>
                    <a:pt x="145034" y="326263"/>
                  </a:moveTo>
                  <a:cubicBezTo>
                    <a:pt x="145034" y="306197"/>
                    <a:pt x="161290" y="290068"/>
                    <a:pt x="181229" y="290068"/>
                  </a:cubicBezTo>
                  <a:lnTo>
                    <a:pt x="519684" y="290068"/>
                  </a:lnTo>
                  <a:cubicBezTo>
                    <a:pt x="539750" y="290068"/>
                    <a:pt x="555879" y="306324"/>
                    <a:pt x="555879" y="326263"/>
                  </a:cubicBezTo>
                  <a:cubicBezTo>
                    <a:pt x="555879" y="346202"/>
                    <a:pt x="539623" y="362585"/>
                    <a:pt x="519684" y="362585"/>
                  </a:cubicBezTo>
                  <a:lnTo>
                    <a:pt x="181356" y="362585"/>
                  </a:lnTo>
                  <a:cubicBezTo>
                    <a:pt x="161290" y="362585"/>
                    <a:pt x="145161" y="346329"/>
                    <a:pt x="145161" y="326263"/>
                  </a:cubicBezTo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8364208" y="2055197"/>
            <a:ext cx="385127" cy="471348"/>
            <a:chOff x="0" y="0"/>
            <a:chExt cx="770255" cy="942696"/>
          </a:xfrm>
        </p:grpSpPr>
        <p:sp>
          <p:nvSpPr>
            <p:cNvPr id="19" name="Freeform 19"/>
            <p:cNvSpPr/>
            <p:nvPr/>
          </p:nvSpPr>
          <p:spPr>
            <a:xfrm>
              <a:off x="-32004" y="0"/>
              <a:ext cx="850900" cy="942721"/>
            </a:xfrm>
            <a:custGeom>
              <a:avLst/>
              <a:gdLst/>
              <a:ahLst/>
              <a:cxnLst/>
              <a:rect l="l" t="t" r="r" b="b"/>
              <a:pathLst>
                <a:path w="850900" h="942721">
                  <a:moveTo>
                    <a:pt x="708660" y="724535"/>
                  </a:moveTo>
                  <a:cubicBezTo>
                    <a:pt x="672719" y="797052"/>
                    <a:pt x="590931" y="870204"/>
                    <a:pt x="489331" y="870204"/>
                  </a:cubicBezTo>
                  <a:cubicBezTo>
                    <a:pt x="387731" y="870204"/>
                    <a:pt x="306070" y="797052"/>
                    <a:pt x="270129" y="724535"/>
                  </a:cubicBezTo>
                  <a:cubicBezTo>
                    <a:pt x="230251" y="644144"/>
                    <a:pt x="255651" y="541274"/>
                    <a:pt x="283972" y="469138"/>
                  </a:cubicBezTo>
                  <a:cubicBezTo>
                    <a:pt x="342646" y="320167"/>
                    <a:pt x="453644" y="193675"/>
                    <a:pt x="489331" y="171196"/>
                  </a:cubicBezTo>
                  <a:cubicBezTo>
                    <a:pt x="525018" y="193675"/>
                    <a:pt x="636143" y="320040"/>
                    <a:pt x="694690" y="469011"/>
                  </a:cubicBezTo>
                  <a:cubicBezTo>
                    <a:pt x="723011" y="541147"/>
                    <a:pt x="748538" y="644017"/>
                    <a:pt x="708533" y="724408"/>
                  </a:cubicBezTo>
                  <a:close/>
                  <a:moveTo>
                    <a:pt x="115951" y="400304"/>
                  </a:moveTo>
                  <a:cubicBezTo>
                    <a:pt x="64262" y="295402"/>
                    <a:pt x="194310" y="116078"/>
                    <a:pt x="240665" y="77343"/>
                  </a:cubicBezTo>
                  <a:cubicBezTo>
                    <a:pt x="262382" y="96139"/>
                    <a:pt x="309753" y="151257"/>
                    <a:pt x="343154" y="221361"/>
                  </a:cubicBezTo>
                  <a:cubicBezTo>
                    <a:pt x="321691" y="249682"/>
                    <a:pt x="302641" y="278003"/>
                    <a:pt x="288925" y="299974"/>
                  </a:cubicBezTo>
                  <a:cubicBezTo>
                    <a:pt x="261493" y="344170"/>
                    <a:pt x="228346" y="405384"/>
                    <a:pt x="205232" y="473075"/>
                  </a:cubicBezTo>
                  <a:cubicBezTo>
                    <a:pt x="205613" y="471932"/>
                    <a:pt x="205994" y="470662"/>
                    <a:pt x="206375" y="469392"/>
                  </a:cubicBezTo>
                  <a:cubicBezTo>
                    <a:pt x="205359" y="471805"/>
                    <a:pt x="204470" y="474726"/>
                    <a:pt x="203454" y="477139"/>
                  </a:cubicBezTo>
                  <a:cubicBezTo>
                    <a:pt x="163322" y="464058"/>
                    <a:pt x="131445" y="431165"/>
                    <a:pt x="115951" y="400304"/>
                  </a:cubicBezTo>
                  <a:moveTo>
                    <a:pt x="689864" y="300101"/>
                  </a:moveTo>
                  <a:cubicBezTo>
                    <a:pt x="646303" y="229743"/>
                    <a:pt x="548259" y="96647"/>
                    <a:pt x="489458" y="96647"/>
                  </a:cubicBezTo>
                  <a:cubicBezTo>
                    <a:pt x="462153" y="96647"/>
                    <a:pt x="392938" y="161671"/>
                    <a:pt x="393573" y="160909"/>
                  </a:cubicBezTo>
                  <a:cubicBezTo>
                    <a:pt x="350901" y="84074"/>
                    <a:pt x="283718" y="0"/>
                    <a:pt x="240665" y="0"/>
                  </a:cubicBezTo>
                  <a:cubicBezTo>
                    <a:pt x="189484" y="0"/>
                    <a:pt x="118364" y="110236"/>
                    <a:pt x="104902" y="131953"/>
                  </a:cubicBezTo>
                  <a:cubicBezTo>
                    <a:pt x="62865" y="199644"/>
                    <a:pt x="0" y="328295"/>
                    <a:pt x="51181" y="432181"/>
                  </a:cubicBezTo>
                  <a:cubicBezTo>
                    <a:pt x="78740" y="488188"/>
                    <a:pt x="128524" y="530352"/>
                    <a:pt x="185166" y="547243"/>
                  </a:cubicBezTo>
                  <a:cubicBezTo>
                    <a:pt x="171196" y="617728"/>
                    <a:pt x="172593" y="691007"/>
                    <a:pt x="205232" y="756793"/>
                  </a:cubicBezTo>
                  <a:cubicBezTo>
                    <a:pt x="251206" y="849376"/>
                    <a:pt x="356870" y="942721"/>
                    <a:pt x="489458" y="942721"/>
                  </a:cubicBezTo>
                  <a:cubicBezTo>
                    <a:pt x="622046" y="942721"/>
                    <a:pt x="727710" y="849376"/>
                    <a:pt x="773684" y="756793"/>
                  </a:cubicBezTo>
                  <a:cubicBezTo>
                    <a:pt x="850900" y="601345"/>
                    <a:pt x="754380" y="403860"/>
                    <a:pt x="689991" y="299974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169829" y="960152"/>
            <a:ext cx="2508701" cy="359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6"/>
              </a:lnSpc>
            </a:pPr>
            <a:r>
              <a:rPr lang="en-US" sz="2133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Otras comisiones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973559" y="5066640"/>
            <a:ext cx="2710704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867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Comisión plataforma: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061947" y="5362296"/>
            <a:ext cx="2533929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0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creación y promoción de web de la Agenda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728544" y="2741334"/>
            <a:ext cx="3200737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2"/>
              </a:lnSpc>
            </a:pPr>
            <a:r>
              <a:rPr lang="en-US" sz="184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Comisión de comunicación: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79112" y="3039784"/>
            <a:ext cx="4099598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0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generación de material comunicativo, campañas de difusión, etc.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93368" y="2741334"/>
            <a:ext cx="4326807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867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Comisión sobre la gestión del agua: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900691" y="3039784"/>
            <a:ext cx="3312160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0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creada para dar respuesta a la emergencia climática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941634" y="5066640"/>
            <a:ext cx="3230273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867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Comisión Rural Prooﬁng: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859812" y="5362296"/>
            <a:ext cx="5393919" cy="553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5"/>
              </a:lnSpc>
            </a:pPr>
            <a:r>
              <a:rPr lang="en-US" sz="181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creada para realizar propuestas relacionadas con las acciones legislativas, de normativa y /o fiscales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98678" y="699783"/>
            <a:ext cx="393878" cy="438855"/>
            <a:chOff x="0" y="0"/>
            <a:chExt cx="787756" cy="877710"/>
          </a:xfrm>
        </p:grpSpPr>
        <p:sp>
          <p:nvSpPr>
            <p:cNvPr id="3" name="Freeform 3"/>
            <p:cNvSpPr/>
            <p:nvPr/>
          </p:nvSpPr>
          <p:spPr>
            <a:xfrm>
              <a:off x="-6604" y="-6223"/>
              <a:ext cx="800862" cy="883920"/>
            </a:xfrm>
            <a:custGeom>
              <a:avLst/>
              <a:gdLst/>
              <a:ahLst/>
              <a:cxnLst/>
              <a:rect l="l" t="t" r="r" b="b"/>
              <a:pathLst>
                <a:path w="800862" h="883920">
                  <a:moveTo>
                    <a:pt x="726821" y="805180"/>
                  </a:moveTo>
                  <a:cubicBezTo>
                    <a:pt x="726821" y="811403"/>
                    <a:pt x="721741" y="816483"/>
                    <a:pt x="715518" y="816483"/>
                  </a:cubicBezTo>
                  <a:lnTo>
                    <a:pt x="85471" y="816483"/>
                  </a:lnTo>
                  <a:cubicBezTo>
                    <a:pt x="79248" y="816483"/>
                    <a:pt x="74168" y="811403"/>
                    <a:pt x="74168" y="805180"/>
                  </a:cubicBezTo>
                  <a:lnTo>
                    <a:pt x="74168" y="715137"/>
                  </a:lnTo>
                  <a:cubicBezTo>
                    <a:pt x="74168" y="708914"/>
                    <a:pt x="79248" y="703834"/>
                    <a:pt x="85471" y="703834"/>
                  </a:cubicBezTo>
                  <a:lnTo>
                    <a:pt x="715518" y="703834"/>
                  </a:lnTo>
                  <a:cubicBezTo>
                    <a:pt x="721741" y="703834"/>
                    <a:pt x="726821" y="708914"/>
                    <a:pt x="726821" y="715137"/>
                  </a:cubicBezTo>
                  <a:close/>
                  <a:moveTo>
                    <a:pt x="164211" y="388874"/>
                  </a:moveTo>
                  <a:lnTo>
                    <a:pt x="366776" y="388874"/>
                  </a:lnTo>
                  <a:lnTo>
                    <a:pt x="366776" y="636397"/>
                  </a:lnTo>
                  <a:lnTo>
                    <a:pt x="164211" y="636397"/>
                  </a:lnTo>
                  <a:close/>
                  <a:moveTo>
                    <a:pt x="74676" y="310261"/>
                  </a:moveTo>
                  <a:cubicBezTo>
                    <a:pt x="74168" y="308737"/>
                    <a:pt x="72898" y="305054"/>
                    <a:pt x="79248" y="300101"/>
                  </a:cubicBezTo>
                  <a:lnTo>
                    <a:pt x="384429" y="78867"/>
                  </a:lnTo>
                  <a:cubicBezTo>
                    <a:pt x="393065" y="72136"/>
                    <a:pt x="407924" y="72263"/>
                    <a:pt x="417195" y="79375"/>
                  </a:cubicBezTo>
                  <a:lnTo>
                    <a:pt x="721614" y="299847"/>
                  </a:lnTo>
                  <a:cubicBezTo>
                    <a:pt x="728218" y="304800"/>
                    <a:pt x="726948" y="308610"/>
                    <a:pt x="726440" y="310261"/>
                  </a:cubicBezTo>
                  <a:cubicBezTo>
                    <a:pt x="724535" y="315849"/>
                    <a:pt x="717423" y="321437"/>
                    <a:pt x="705612" y="321437"/>
                  </a:cubicBezTo>
                  <a:lnTo>
                    <a:pt x="95504" y="321437"/>
                  </a:lnTo>
                  <a:cubicBezTo>
                    <a:pt x="83693" y="321437"/>
                    <a:pt x="76454" y="315849"/>
                    <a:pt x="74549" y="310261"/>
                  </a:cubicBezTo>
                  <a:close/>
                  <a:moveTo>
                    <a:pt x="636778" y="636397"/>
                  </a:moveTo>
                  <a:lnTo>
                    <a:pt x="434213" y="636397"/>
                  </a:lnTo>
                  <a:lnTo>
                    <a:pt x="434213" y="388874"/>
                  </a:lnTo>
                  <a:lnTo>
                    <a:pt x="636778" y="388874"/>
                  </a:lnTo>
                  <a:close/>
                  <a:moveTo>
                    <a:pt x="715518" y="636397"/>
                  </a:moveTo>
                  <a:lnTo>
                    <a:pt x="704215" y="636397"/>
                  </a:lnTo>
                  <a:lnTo>
                    <a:pt x="704215" y="388874"/>
                  </a:lnTo>
                  <a:lnTo>
                    <a:pt x="705358" y="388874"/>
                  </a:lnTo>
                  <a:cubicBezTo>
                    <a:pt x="744601" y="388874"/>
                    <a:pt x="778764" y="365887"/>
                    <a:pt x="790194" y="331724"/>
                  </a:cubicBezTo>
                  <a:cubicBezTo>
                    <a:pt x="800862" y="300101"/>
                    <a:pt x="790194" y="267335"/>
                    <a:pt x="761619" y="245618"/>
                  </a:cubicBezTo>
                  <a:lnTo>
                    <a:pt x="457454" y="25019"/>
                  </a:lnTo>
                  <a:cubicBezTo>
                    <a:pt x="424307" y="0"/>
                    <a:pt x="376428" y="0"/>
                    <a:pt x="344170" y="24511"/>
                  </a:cubicBezTo>
                  <a:lnTo>
                    <a:pt x="39116" y="245618"/>
                  </a:lnTo>
                  <a:cubicBezTo>
                    <a:pt x="39116" y="245618"/>
                    <a:pt x="38735" y="245872"/>
                    <a:pt x="38481" y="246126"/>
                  </a:cubicBezTo>
                  <a:cubicBezTo>
                    <a:pt x="10668" y="267335"/>
                    <a:pt x="0" y="300101"/>
                    <a:pt x="10668" y="331724"/>
                  </a:cubicBezTo>
                  <a:cubicBezTo>
                    <a:pt x="22225" y="365887"/>
                    <a:pt x="56261" y="388874"/>
                    <a:pt x="95504" y="388874"/>
                  </a:cubicBezTo>
                  <a:lnTo>
                    <a:pt x="96647" y="388874"/>
                  </a:lnTo>
                  <a:lnTo>
                    <a:pt x="96647" y="636397"/>
                  </a:lnTo>
                  <a:lnTo>
                    <a:pt x="85471" y="636397"/>
                  </a:lnTo>
                  <a:cubicBezTo>
                    <a:pt x="42037" y="636397"/>
                    <a:pt x="6731" y="671703"/>
                    <a:pt x="6731" y="715137"/>
                  </a:cubicBezTo>
                  <a:lnTo>
                    <a:pt x="6731" y="805180"/>
                  </a:lnTo>
                  <a:cubicBezTo>
                    <a:pt x="6731" y="848614"/>
                    <a:pt x="42037" y="883920"/>
                    <a:pt x="85471" y="883920"/>
                  </a:cubicBezTo>
                  <a:lnTo>
                    <a:pt x="715518" y="883920"/>
                  </a:lnTo>
                  <a:cubicBezTo>
                    <a:pt x="758952" y="883920"/>
                    <a:pt x="794258" y="848614"/>
                    <a:pt x="794258" y="805180"/>
                  </a:cubicBezTo>
                  <a:lnTo>
                    <a:pt x="794258" y="715137"/>
                  </a:lnTo>
                  <a:cubicBezTo>
                    <a:pt x="794258" y="671703"/>
                    <a:pt x="758952" y="636397"/>
                    <a:pt x="715518" y="636397"/>
                  </a:cubicBezTo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88054" y="2932583"/>
            <a:ext cx="194678" cy="194678"/>
            <a:chOff x="0" y="0"/>
            <a:chExt cx="389357" cy="38935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9382" cy="389382"/>
            </a:xfrm>
            <a:custGeom>
              <a:avLst/>
              <a:gdLst/>
              <a:ahLst/>
              <a:cxnLst/>
              <a:rect l="l" t="t" r="r" b="b"/>
              <a:pathLst>
                <a:path w="389382" h="389382">
                  <a:moveTo>
                    <a:pt x="389382" y="194691"/>
                  </a:moveTo>
                  <a:cubicBezTo>
                    <a:pt x="389382" y="87122"/>
                    <a:pt x="302133" y="0"/>
                    <a:pt x="194691" y="0"/>
                  </a:cubicBezTo>
                  <a:cubicBezTo>
                    <a:pt x="87249" y="0"/>
                    <a:pt x="0" y="87122"/>
                    <a:pt x="0" y="194691"/>
                  </a:cubicBezTo>
                  <a:cubicBezTo>
                    <a:pt x="0" y="302260"/>
                    <a:pt x="87122" y="389382"/>
                    <a:pt x="194691" y="389382"/>
                  </a:cubicBezTo>
                  <a:cubicBezTo>
                    <a:pt x="302260" y="389382"/>
                    <a:pt x="389382" y="302260"/>
                    <a:pt x="389382" y="194691"/>
                  </a:cubicBezTo>
                </a:path>
              </a:pathLst>
            </a:custGeom>
            <a:solidFill>
              <a:srgbClr val="A0B154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88054" y="3280817"/>
            <a:ext cx="194678" cy="194678"/>
            <a:chOff x="0" y="0"/>
            <a:chExt cx="389357" cy="3893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382" cy="389382"/>
            </a:xfrm>
            <a:custGeom>
              <a:avLst/>
              <a:gdLst/>
              <a:ahLst/>
              <a:cxnLst/>
              <a:rect l="l" t="t" r="r" b="b"/>
              <a:pathLst>
                <a:path w="389382" h="389382">
                  <a:moveTo>
                    <a:pt x="389382" y="194691"/>
                  </a:moveTo>
                  <a:cubicBezTo>
                    <a:pt x="389382" y="87122"/>
                    <a:pt x="302133" y="0"/>
                    <a:pt x="194691" y="0"/>
                  </a:cubicBezTo>
                  <a:cubicBezTo>
                    <a:pt x="87249" y="0"/>
                    <a:pt x="0" y="87122"/>
                    <a:pt x="0" y="194691"/>
                  </a:cubicBezTo>
                  <a:cubicBezTo>
                    <a:pt x="0" y="302260"/>
                    <a:pt x="87122" y="389382"/>
                    <a:pt x="194691" y="389382"/>
                  </a:cubicBezTo>
                  <a:cubicBezTo>
                    <a:pt x="302260" y="389382"/>
                    <a:pt x="389382" y="302260"/>
                    <a:pt x="389382" y="194691"/>
                  </a:cubicBezTo>
                </a:path>
              </a:pathLst>
            </a:custGeom>
            <a:solidFill>
              <a:srgbClr val="A0B154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88054" y="4478065"/>
            <a:ext cx="194678" cy="194678"/>
            <a:chOff x="0" y="0"/>
            <a:chExt cx="389357" cy="3893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89382" cy="389382"/>
            </a:xfrm>
            <a:custGeom>
              <a:avLst/>
              <a:gdLst/>
              <a:ahLst/>
              <a:cxnLst/>
              <a:rect l="l" t="t" r="r" b="b"/>
              <a:pathLst>
                <a:path w="389382" h="389382">
                  <a:moveTo>
                    <a:pt x="389382" y="194691"/>
                  </a:moveTo>
                  <a:cubicBezTo>
                    <a:pt x="389382" y="87122"/>
                    <a:pt x="302133" y="0"/>
                    <a:pt x="194691" y="0"/>
                  </a:cubicBezTo>
                  <a:cubicBezTo>
                    <a:pt x="87249" y="0"/>
                    <a:pt x="0" y="87122"/>
                    <a:pt x="0" y="194691"/>
                  </a:cubicBezTo>
                  <a:cubicBezTo>
                    <a:pt x="0" y="302260"/>
                    <a:pt x="87122" y="389382"/>
                    <a:pt x="194691" y="389382"/>
                  </a:cubicBezTo>
                  <a:cubicBezTo>
                    <a:pt x="302260" y="389382"/>
                    <a:pt x="389382" y="302260"/>
                    <a:pt x="389382" y="194691"/>
                  </a:cubicBezTo>
                </a:path>
              </a:pathLst>
            </a:custGeom>
            <a:solidFill>
              <a:srgbClr val="A0B154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88054" y="5082775"/>
            <a:ext cx="194678" cy="194678"/>
            <a:chOff x="0" y="0"/>
            <a:chExt cx="389357" cy="38935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89382" cy="389382"/>
            </a:xfrm>
            <a:custGeom>
              <a:avLst/>
              <a:gdLst/>
              <a:ahLst/>
              <a:cxnLst/>
              <a:rect l="l" t="t" r="r" b="b"/>
              <a:pathLst>
                <a:path w="389382" h="389382">
                  <a:moveTo>
                    <a:pt x="389382" y="194691"/>
                  </a:moveTo>
                  <a:cubicBezTo>
                    <a:pt x="389382" y="87122"/>
                    <a:pt x="302133" y="0"/>
                    <a:pt x="194691" y="0"/>
                  </a:cubicBezTo>
                  <a:cubicBezTo>
                    <a:pt x="87249" y="0"/>
                    <a:pt x="0" y="87122"/>
                    <a:pt x="0" y="194691"/>
                  </a:cubicBezTo>
                  <a:cubicBezTo>
                    <a:pt x="0" y="302260"/>
                    <a:pt x="87122" y="389382"/>
                    <a:pt x="194691" y="389382"/>
                  </a:cubicBezTo>
                  <a:cubicBezTo>
                    <a:pt x="302260" y="389382"/>
                    <a:pt x="389382" y="302260"/>
                    <a:pt x="389382" y="194691"/>
                  </a:cubicBezTo>
                </a:path>
              </a:pathLst>
            </a:custGeom>
            <a:solidFill>
              <a:srgbClr val="A0B154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720470" y="3577597"/>
            <a:ext cx="149613" cy="149606"/>
            <a:chOff x="0" y="0"/>
            <a:chExt cx="299225" cy="29921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9212" cy="299212"/>
            </a:xfrm>
            <a:custGeom>
              <a:avLst/>
              <a:gdLst/>
              <a:ahLst/>
              <a:cxnLst/>
              <a:rect l="l" t="t" r="r" b="b"/>
              <a:pathLst>
                <a:path w="299212" h="299212">
                  <a:moveTo>
                    <a:pt x="272542" y="149606"/>
                  </a:moveTo>
                  <a:cubicBezTo>
                    <a:pt x="272542" y="81661"/>
                    <a:pt x="217551" y="26670"/>
                    <a:pt x="149606" y="26670"/>
                  </a:cubicBezTo>
                  <a:lnTo>
                    <a:pt x="149606" y="13335"/>
                  </a:lnTo>
                  <a:lnTo>
                    <a:pt x="149606" y="26670"/>
                  </a:lnTo>
                  <a:cubicBezTo>
                    <a:pt x="81661" y="26670"/>
                    <a:pt x="26670" y="81661"/>
                    <a:pt x="26670" y="149606"/>
                  </a:cubicBezTo>
                  <a:lnTo>
                    <a:pt x="13335" y="149606"/>
                  </a:lnTo>
                  <a:lnTo>
                    <a:pt x="26670" y="149606"/>
                  </a:lnTo>
                  <a:cubicBezTo>
                    <a:pt x="26670" y="217551"/>
                    <a:pt x="81661" y="272542"/>
                    <a:pt x="149606" y="272542"/>
                  </a:cubicBezTo>
                  <a:lnTo>
                    <a:pt x="149606" y="285877"/>
                  </a:lnTo>
                  <a:lnTo>
                    <a:pt x="149606" y="272542"/>
                  </a:lnTo>
                  <a:cubicBezTo>
                    <a:pt x="217551" y="272542"/>
                    <a:pt x="272542" y="217551"/>
                    <a:pt x="272542" y="149606"/>
                  </a:cubicBezTo>
                  <a:lnTo>
                    <a:pt x="285877" y="149606"/>
                  </a:lnTo>
                  <a:lnTo>
                    <a:pt x="272542" y="149606"/>
                  </a:lnTo>
                  <a:moveTo>
                    <a:pt x="299212" y="149606"/>
                  </a:moveTo>
                  <a:cubicBezTo>
                    <a:pt x="299212" y="232283"/>
                    <a:pt x="232283" y="299212"/>
                    <a:pt x="149606" y="299212"/>
                  </a:cubicBezTo>
                  <a:cubicBezTo>
                    <a:pt x="66929" y="299212"/>
                    <a:pt x="0" y="232283"/>
                    <a:pt x="0" y="149606"/>
                  </a:cubicBezTo>
                  <a:cubicBezTo>
                    <a:pt x="0" y="66929"/>
                    <a:pt x="67056" y="0"/>
                    <a:pt x="149606" y="0"/>
                  </a:cubicBezTo>
                  <a:cubicBezTo>
                    <a:pt x="232156" y="0"/>
                    <a:pt x="299212" y="66929"/>
                    <a:pt x="299212" y="149606"/>
                  </a:cubicBezTo>
                  <a:close/>
                </a:path>
              </a:pathLst>
            </a:custGeom>
            <a:solidFill>
              <a:srgbClr val="A0B154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720470" y="3875031"/>
            <a:ext cx="149613" cy="149606"/>
            <a:chOff x="0" y="0"/>
            <a:chExt cx="299225" cy="29921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99212" cy="299212"/>
            </a:xfrm>
            <a:custGeom>
              <a:avLst/>
              <a:gdLst/>
              <a:ahLst/>
              <a:cxnLst/>
              <a:rect l="l" t="t" r="r" b="b"/>
              <a:pathLst>
                <a:path w="299212" h="299212">
                  <a:moveTo>
                    <a:pt x="272542" y="149606"/>
                  </a:moveTo>
                  <a:cubicBezTo>
                    <a:pt x="272542" y="81661"/>
                    <a:pt x="217551" y="26670"/>
                    <a:pt x="149606" y="26670"/>
                  </a:cubicBezTo>
                  <a:lnTo>
                    <a:pt x="149606" y="13335"/>
                  </a:lnTo>
                  <a:lnTo>
                    <a:pt x="149606" y="26670"/>
                  </a:lnTo>
                  <a:cubicBezTo>
                    <a:pt x="81661" y="26670"/>
                    <a:pt x="26670" y="81661"/>
                    <a:pt x="26670" y="149606"/>
                  </a:cubicBezTo>
                  <a:lnTo>
                    <a:pt x="13335" y="149606"/>
                  </a:lnTo>
                  <a:lnTo>
                    <a:pt x="26670" y="149606"/>
                  </a:lnTo>
                  <a:cubicBezTo>
                    <a:pt x="26670" y="217551"/>
                    <a:pt x="81661" y="272542"/>
                    <a:pt x="149606" y="272542"/>
                  </a:cubicBezTo>
                  <a:lnTo>
                    <a:pt x="149606" y="285877"/>
                  </a:lnTo>
                  <a:lnTo>
                    <a:pt x="149606" y="272542"/>
                  </a:lnTo>
                  <a:cubicBezTo>
                    <a:pt x="217551" y="272542"/>
                    <a:pt x="272542" y="217551"/>
                    <a:pt x="272542" y="149606"/>
                  </a:cubicBezTo>
                  <a:lnTo>
                    <a:pt x="285877" y="149606"/>
                  </a:lnTo>
                  <a:lnTo>
                    <a:pt x="272542" y="149606"/>
                  </a:lnTo>
                  <a:moveTo>
                    <a:pt x="299212" y="149606"/>
                  </a:moveTo>
                  <a:cubicBezTo>
                    <a:pt x="299212" y="232283"/>
                    <a:pt x="232283" y="299212"/>
                    <a:pt x="149606" y="299212"/>
                  </a:cubicBezTo>
                  <a:cubicBezTo>
                    <a:pt x="66929" y="299212"/>
                    <a:pt x="0" y="232283"/>
                    <a:pt x="0" y="149606"/>
                  </a:cubicBezTo>
                  <a:cubicBezTo>
                    <a:pt x="0" y="66929"/>
                    <a:pt x="67056" y="0"/>
                    <a:pt x="149606" y="0"/>
                  </a:cubicBezTo>
                  <a:cubicBezTo>
                    <a:pt x="232156" y="0"/>
                    <a:pt x="299212" y="66929"/>
                    <a:pt x="299212" y="149606"/>
                  </a:cubicBezTo>
                  <a:close/>
                </a:path>
              </a:pathLst>
            </a:custGeom>
            <a:solidFill>
              <a:srgbClr val="A0B154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720470" y="5404809"/>
            <a:ext cx="149613" cy="149606"/>
            <a:chOff x="0" y="0"/>
            <a:chExt cx="299225" cy="29921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99212" cy="299212"/>
            </a:xfrm>
            <a:custGeom>
              <a:avLst/>
              <a:gdLst/>
              <a:ahLst/>
              <a:cxnLst/>
              <a:rect l="l" t="t" r="r" b="b"/>
              <a:pathLst>
                <a:path w="299212" h="299212">
                  <a:moveTo>
                    <a:pt x="272542" y="149606"/>
                  </a:moveTo>
                  <a:cubicBezTo>
                    <a:pt x="272542" y="81661"/>
                    <a:pt x="217551" y="26670"/>
                    <a:pt x="149606" y="26670"/>
                  </a:cubicBezTo>
                  <a:lnTo>
                    <a:pt x="149606" y="13335"/>
                  </a:lnTo>
                  <a:lnTo>
                    <a:pt x="149606" y="26670"/>
                  </a:lnTo>
                  <a:cubicBezTo>
                    <a:pt x="81661" y="26670"/>
                    <a:pt x="26670" y="81661"/>
                    <a:pt x="26670" y="149606"/>
                  </a:cubicBezTo>
                  <a:lnTo>
                    <a:pt x="13335" y="149606"/>
                  </a:lnTo>
                  <a:lnTo>
                    <a:pt x="26670" y="149606"/>
                  </a:lnTo>
                  <a:cubicBezTo>
                    <a:pt x="26670" y="217551"/>
                    <a:pt x="81661" y="272542"/>
                    <a:pt x="149606" y="272542"/>
                  </a:cubicBezTo>
                  <a:lnTo>
                    <a:pt x="149606" y="285877"/>
                  </a:lnTo>
                  <a:lnTo>
                    <a:pt x="149606" y="272542"/>
                  </a:lnTo>
                  <a:cubicBezTo>
                    <a:pt x="217551" y="272542"/>
                    <a:pt x="272542" y="217551"/>
                    <a:pt x="272542" y="149606"/>
                  </a:cubicBezTo>
                  <a:lnTo>
                    <a:pt x="285877" y="149606"/>
                  </a:lnTo>
                  <a:lnTo>
                    <a:pt x="272542" y="149606"/>
                  </a:lnTo>
                  <a:moveTo>
                    <a:pt x="299212" y="149606"/>
                  </a:moveTo>
                  <a:cubicBezTo>
                    <a:pt x="299212" y="232283"/>
                    <a:pt x="232283" y="299212"/>
                    <a:pt x="149606" y="299212"/>
                  </a:cubicBezTo>
                  <a:cubicBezTo>
                    <a:pt x="66929" y="299212"/>
                    <a:pt x="0" y="232283"/>
                    <a:pt x="0" y="149606"/>
                  </a:cubicBezTo>
                  <a:cubicBezTo>
                    <a:pt x="0" y="66929"/>
                    <a:pt x="67056" y="0"/>
                    <a:pt x="149606" y="0"/>
                  </a:cubicBezTo>
                  <a:cubicBezTo>
                    <a:pt x="232156" y="0"/>
                    <a:pt x="299212" y="66929"/>
                    <a:pt x="299212" y="149606"/>
                  </a:cubicBezTo>
                  <a:close/>
                </a:path>
              </a:pathLst>
            </a:custGeom>
            <a:solidFill>
              <a:srgbClr val="A0B154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720470" y="5702243"/>
            <a:ext cx="149613" cy="149606"/>
            <a:chOff x="0" y="0"/>
            <a:chExt cx="299225" cy="29921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99212" cy="299212"/>
            </a:xfrm>
            <a:custGeom>
              <a:avLst/>
              <a:gdLst/>
              <a:ahLst/>
              <a:cxnLst/>
              <a:rect l="l" t="t" r="r" b="b"/>
              <a:pathLst>
                <a:path w="299212" h="299212">
                  <a:moveTo>
                    <a:pt x="272542" y="149606"/>
                  </a:moveTo>
                  <a:cubicBezTo>
                    <a:pt x="272542" y="81661"/>
                    <a:pt x="217551" y="26670"/>
                    <a:pt x="149606" y="26670"/>
                  </a:cubicBezTo>
                  <a:lnTo>
                    <a:pt x="149606" y="13335"/>
                  </a:lnTo>
                  <a:lnTo>
                    <a:pt x="149606" y="26670"/>
                  </a:lnTo>
                  <a:cubicBezTo>
                    <a:pt x="81661" y="26670"/>
                    <a:pt x="26670" y="81661"/>
                    <a:pt x="26670" y="149606"/>
                  </a:cubicBezTo>
                  <a:lnTo>
                    <a:pt x="13335" y="149606"/>
                  </a:lnTo>
                  <a:lnTo>
                    <a:pt x="26670" y="149606"/>
                  </a:lnTo>
                  <a:cubicBezTo>
                    <a:pt x="26670" y="217551"/>
                    <a:pt x="81661" y="272542"/>
                    <a:pt x="149606" y="272542"/>
                  </a:cubicBezTo>
                  <a:lnTo>
                    <a:pt x="149606" y="285877"/>
                  </a:lnTo>
                  <a:lnTo>
                    <a:pt x="149606" y="272542"/>
                  </a:lnTo>
                  <a:cubicBezTo>
                    <a:pt x="217551" y="272542"/>
                    <a:pt x="272542" y="217551"/>
                    <a:pt x="272542" y="149606"/>
                  </a:cubicBezTo>
                  <a:lnTo>
                    <a:pt x="285877" y="149606"/>
                  </a:lnTo>
                  <a:lnTo>
                    <a:pt x="272542" y="149606"/>
                  </a:lnTo>
                  <a:moveTo>
                    <a:pt x="299212" y="149606"/>
                  </a:moveTo>
                  <a:cubicBezTo>
                    <a:pt x="299212" y="232283"/>
                    <a:pt x="232283" y="299212"/>
                    <a:pt x="149606" y="299212"/>
                  </a:cubicBezTo>
                  <a:cubicBezTo>
                    <a:pt x="66929" y="299212"/>
                    <a:pt x="0" y="232283"/>
                    <a:pt x="0" y="149606"/>
                  </a:cubicBezTo>
                  <a:cubicBezTo>
                    <a:pt x="0" y="66929"/>
                    <a:pt x="67056" y="0"/>
                    <a:pt x="149606" y="0"/>
                  </a:cubicBezTo>
                  <a:cubicBezTo>
                    <a:pt x="232156" y="0"/>
                    <a:pt x="299212" y="66929"/>
                    <a:pt x="299212" y="149606"/>
                  </a:cubicBezTo>
                  <a:close/>
                </a:path>
              </a:pathLst>
            </a:custGeom>
            <a:solidFill>
              <a:srgbClr val="A0B154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720470" y="5999677"/>
            <a:ext cx="149613" cy="149606"/>
            <a:chOff x="0" y="0"/>
            <a:chExt cx="299225" cy="29921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99212" cy="299212"/>
            </a:xfrm>
            <a:custGeom>
              <a:avLst/>
              <a:gdLst/>
              <a:ahLst/>
              <a:cxnLst/>
              <a:rect l="l" t="t" r="r" b="b"/>
              <a:pathLst>
                <a:path w="299212" h="299212">
                  <a:moveTo>
                    <a:pt x="272542" y="149606"/>
                  </a:moveTo>
                  <a:cubicBezTo>
                    <a:pt x="272542" y="81661"/>
                    <a:pt x="217551" y="26670"/>
                    <a:pt x="149606" y="26670"/>
                  </a:cubicBezTo>
                  <a:lnTo>
                    <a:pt x="149606" y="13335"/>
                  </a:lnTo>
                  <a:lnTo>
                    <a:pt x="149606" y="26670"/>
                  </a:lnTo>
                  <a:cubicBezTo>
                    <a:pt x="81661" y="26670"/>
                    <a:pt x="26670" y="81661"/>
                    <a:pt x="26670" y="149606"/>
                  </a:cubicBezTo>
                  <a:lnTo>
                    <a:pt x="13335" y="149606"/>
                  </a:lnTo>
                  <a:lnTo>
                    <a:pt x="26670" y="149606"/>
                  </a:lnTo>
                  <a:cubicBezTo>
                    <a:pt x="26670" y="217551"/>
                    <a:pt x="81661" y="272542"/>
                    <a:pt x="149606" y="272542"/>
                  </a:cubicBezTo>
                  <a:lnTo>
                    <a:pt x="149606" y="285877"/>
                  </a:lnTo>
                  <a:lnTo>
                    <a:pt x="149606" y="272542"/>
                  </a:lnTo>
                  <a:cubicBezTo>
                    <a:pt x="217551" y="272542"/>
                    <a:pt x="272542" y="217551"/>
                    <a:pt x="272542" y="149606"/>
                  </a:cubicBezTo>
                  <a:lnTo>
                    <a:pt x="285877" y="149606"/>
                  </a:lnTo>
                  <a:lnTo>
                    <a:pt x="272542" y="149606"/>
                  </a:lnTo>
                  <a:moveTo>
                    <a:pt x="299212" y="149606"/>
                  </a:moveTo>
                  <a:cubicBezTo>
                    <a:pt x="299212" y="232283"/>
                    <a:pt x="232283" y="299212"/>
                    <a:pt x="149606" y="299212"/>
                  </a:cubicBezTo>
                  <a:cubicBezTo>
                    <a:pt x="66929" y="299212"/>
                    <a:pt x="0" y="232283"/>
                    <a:pt x="0" y="149606"/>
                  </a:cubicBezTo>
                  <a:cubicBezTo>
                    <a:pt x="0" y="66929"/>
                    <a:pt x="67056" y="0"/>
                    <a:pt x="149606" y="0"/>
                  </a:cubicBezTo>
                  <a:cubicBezTo>
                    <a:pt x="232156" y="0"/>
                    <a:pt x="299212" y="66929"/>
                    <a:pt x="299212" y="149606"/>
                  </a:cubicBezTo>
                  <a:close/>
                </a:path>
              </a:pathLst>
            </a:custGeom>
            <a:solidFill>
              <a:srgbClr val="A0B154"/>
            </a:solid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653483" y="728904"/>
            <a:ext cx="9928917" cy="399574"/>
            <a:chOff x="0" y="0"/>
            <a:chExt cx="15717964" cy="78073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5718028" cy="780669"/>
            </a:xfrm>
            <a:custGeom>
              <a:avLst/>
              <a:gdLst/>
              <a:ahLst/>
              <a:cxnLst/>
              <a:rect l="l" t="t" r="r" b="b"/>
              <a:pathLst>
                <a:path w="15718028" h="780669">
                  <a:moveTo>
                    <a:pt x="15718028" y="780669"/>
                  </a:moveTo>
                  <a:lnTo>
                    <a:pt x="0" y="780669"/>
                  </a:lnTo>
                  <a:lnTo>
                    <a:pt x="0" y="0"/>
                  </a:lnTo>
                  <a:lnTo>
                    <a:pt x="15718028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8192142" y="4579957"/>
            <a:ext cx="4031609" cy="2309793"/>
            <a:chOff x="0" y="0"/>
            <a:chExt cx="8063217" cy="4619587"/>
          </a:xfrm>
        </p:grpSpPr>
        <p:sp>
          <p:nvSpPr>
            <p:cNvPr id="25" name="Freeform 25"/>
            <p:cNvSpPr/>
            <p:nvPr/>
          </p:nvSpPr>
          <p:spPr>
            <a:xfrm>
              <a:off x="63500" y="63500"/>
              <a:ext cx="7936230" cy="4492625"/>
            </a:xfrm>
            <a:custGeom>
              <a:avLst/>
              <a:gdLst/>
              <a:ahLst/>
              <a:cxnLst/>
              <a:rect l="l" t="t" r="r" b="b"/>
              <a:pathLst>
                <a:path w="7936230" h="4492625">
                  <a:moveTo>
                    <a:pt x="7936230" y="4492625"/>
                  </a:moveTo>
                  <a:lnTo>
                    <a:pt x="7936230" y="0"/>
                  </a:lnTo>
                  <a:lnTo>
                    <a:pt x="0" y="4492625"/>
                  </a:lnTo>
                  <a:close/>
                </a:path>
              </a:pathLst>
            </a:custGeom>
            <a:solidFill>
              <a:srgbClr val="A0B154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5944616" y="890778"/>
              <a:ext cx="470027" cy="470154"/>
            </a:xfrm>
            <a:custGeom>
              <a:avLst/>
              <a:gdLst/>
              <a:ahLst/>
              <a:cxnLst/>
              <a:rect l="l" t="t" r="r" b="b"/>
              <a:pathLst>
                <a:path w="470027" h="470154">
                  <a:moveTo>
                    <a:pt x="133985" y="0"/>
                  </a:moveTo>
                  <a:lnTo>
                    <a:pt x="470027" y="336042"/>
                  </a:lnTo>
                  <a:lnTo>
                    <a:pt x="336042" y="470154"/>
                  </a:lnTo>
                  <a:lnTo>
                    <a:pt x="0" y="134112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5408168" y="1159002"/>
              <a:ext cx="1006475" cy="1006348"/>
            </a:xfrm>
            <a:custGeom>
              <a:avLst/>
              <a:gdLst/>
              <a:ahLst/>
              <a:cxnLst/>
              <a:rect l="l" t="t" r="r" b="b"/>
              <a:pathLst>
                <a:path w="1006475" h="1006348">
                  <a:moveTo>
                    <a:pt x="134112" y="0"/>
                  </a:moveTo>
                  <a:lnTo>
                    <a:pt x="1006475" y="872236"/>
                  </a:lnTo>
                  <a:lnTo>
                    <a:pt x="872363" y="1006348"/>
                  </a:lnTo>
                  <a:lnTo>
                    <a:pt x="0" y="134112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4872228" y="1427353"/>
              <a:ext cx="1542542" cy="1542415"/>
            </a:xfrm>
            <a:custGeom>
              <a:avLst/>
              <a:gdLst/>
              <a:ahLst/>
              <a:cxnLst/>
              <a:rect l="l" t="t" r="r" b="b"/>
              <a:pathLst>
                <a:path w="1542542" h="1542415">
                  <a:moveTo>
                    <a:pt x="134112" y="0"/>
                  </a:moveTo>
                  <a:lnTo>
                    <a:pt x="1542542" y="1408430"/>
                  </a:lnTo>
                  <a:lnTo>
                    <a:pt x="1408430" y="1542415"/>
                  </a:lnTo>
                  <a:lnTo>
                    <a:pt x="0" y="133985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4352290" y="1711833"/>
              <a:ext cx="1810385" cy="1810512"/>
            </a:xfrm>
            <a:custGeom>
              <a:avLst/>
              <a:gdLst/>
              <a:ahLst/>
              <a:cxnLst/>
              <a:rect l="l" t="t" r="r" b="b"/>
              <a:pathLst>
                <a:path w="1810385" h="1810512">
                  <a:moveTo>
                    <a:pt x="133985" y="0"/>
                  </a:moveTo>
                  <a:lnTo>
                    <a:pt x="1810385" y="1676400"/>
                  </a:lnTo>
                  <a:lnTo>
                    <a:pt x="1676273" y="1810512"/>
                  </a:lnTo>
                  <a:lnTo>
                    <a:pt x="0" y="134112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3950462" y="2114677"/>
              <a:ext cx="1407668" cy="1407541"/>
            </a:xfrm>
            <a:custGeom>
              <a:avLst/>
              <a:gdLst/>
              <a:ahLst/>
              <a:cxnLst/>
              <a:rect l="l" t="t" r="r" b="b"/>
              <a:pathLst>
                <a:path w="1407668" h="1407541">
                  <a:moveTo>
                    <a:pt x="134112" y="0"/>
                  </a:moveTo>
                  <a:lnTo>
                    <a:pt x="1407668" y="1273556"/>
                  </a:lnTo>
                  <a:lnTo>
                    <a:pt x="1273556" y="1407541"/>
                  </a:lnTo>
                  <a:lnTo>
                    <a:pt x="0" y="133985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31" name="Freeform 31"/>
            <p:cNvSpPr/>
            <p:nvPr/>
          </p:nvSpPr>
          <p:spPr>
            <a:xfrm>
              <a:off x="3280283" y="2248916"/>
              <a:ext cx="1273429" cy="1273429"/>
            </a:xfrm>
            <a:custGeom>
              <a:avLst/>
              <a:gdLst/>
              <a:ahLst/>
              <a:cxnLst/>
              <a:rect l="l" t="t" r="r" b="b"/>
              <a:pathLst>
                <a:path w="1273429" h="1273429">
                  <a:moveTo>
                    <a:pt x="134112" y="0"/>
                  </a:moveTo>
                  <a:lnTo>
                    <a:pt x="1273429" y="1139317"/>
                  </a:lnTo>
                  <a:lnTo>
                    <a:pt x="1139317" y="1273429"/>
                  </a:lnTo>
                  <a:lnTo>
                    <a:pt x="0" y="134112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2878455" y="2651506"/>
              <a:ext cx="870839" cy="870712"/>
            </a:xfrm>
            <a:custGeom>
              <a:avLst/>
              <a:gdLst/>
              <a:ahLst/>
              <a:cxnLst/>
              <a:rect l="l" t="t" r="r" b="b"/>
              <a:pathLst>
                <a:path w="870839" h="870712">
                  <a:moveTo>
                    <a:pt x="134112" y="0"/>
                  </a:moveTo>
                  <a:lnTo>
                    <a:pt x="870839" y="736727"/>
                  </a:lnTo>
                  <a:lnTo>
                    <a:pt x="736727" y="870712"/>
                  </a:lnTo>
                  <a:lnTo>
                    <a:pt x="0" y="133985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33" name="Freeform 33"/>
            <p:cNvSpPr/>
            <p:nvPr/>
          </p:nvSpPr>
          <p:spPr>
            <a:xfrm>
              <a:off x="2342515" y="2919984"/>
              <a:ext cx="602234" cy="602361"/>
            </a:xfrm>
            <a:custGeom>
              <a:avLst/>
              <a:gdLst/>
              <a:ahLst/>
              <a:cxnLst/>
              <a:rect l="l" t="t" r="r" b="b"/>
              <a:pathLst>
                <a:path w="602234" h="602361">
                  <a:moveTo>
                    <a:pt x="134112" y="0"/>
                  </a:moveTo>
                  <a:lnTo>
                    <a:pt x="602234" y="468249"/>
                  </a:lnTo>
                  <a:lnTo>
                    <a:pt x="468122" y="602361"/>
                  </a:lnTo>
                  <a:lnTo>
                    <a:pt x="0" y="134239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1807718" y="3189732"/>
              <a:ext cx="466725" cy="478790"/>
            </a:xfrm>
            <a:custGeom>
              <a:avLst/>
              <a:gdLst/>
              <a:ahLst/>
              <a:cxnLst/>
              <a:rect l="l" t="t" r="r" b="b"/>
              <a:pathLst>
                <a:path w="466725" h="478790">
                  <a:moveTo>
                    <a:pt x="134112" y="0"/>
                  </a:moveTo>
                  <a:lnTo>
                    <a:pt x="466725" y="344678"/>
                  </a:lnTo>
                  <a:lnTo>
                    <a:pt x="332613" y="478790"/>
                  </a:lnTo>
                  <a:lnTo>
                    <a:pt x="0" y="134112"/>
                  </a:lnTo>
                  <a:close/>
                </a:path>
              </a:pathLst>
            </a:custGeom>
            <a:solidFill>
              <a:srgbClr val="425B42"/>
            </a:solidFill>
          </p:spPr>
        </p:sp>
      </p:grpSp>
      <p:sp>
        <p:nvSpPr>
          <p:cNvPr id="35" name="TextBox 35"/>
          <p:cNvSpPr txBox="1"/>
          <p:nvPr/>
        </p:nvSpPr>
        <p:spPr>
          <a:xfrm>
            <a:off x="1178738" y="1649177"/>
            <a:ext cx="891799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867" b="1">
                <a:solidFill>
                  <a:srgbClr val="69834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Objetivo: </a:t>
            </a:r>
            <a:r>
              <a:rPr lang="en-US" sz="186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coordinar y realizar seguimiento de los trabajos de implementación de la Agenda Rural de Catalunya.</a:t>
            </a:r>
          </a:p>
          <a:p>
            <a:pPr>
              <a:lnSpc>
                <a:spcPts val="2320"/>
              </a:lnSpc>
            </a:pPr>
            <a:endParaRPr lang="en-US" sz="1867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320"/>
              </a:lnSpc>
            </a:pPr>
            <a:r>
              <a:rPr lang="en-US" sz="1933" b="1">
                <a:solidFill>
                  <a:srgbClr val="69834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Formado por: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559618" y="4429354"/>
            <a:ext cx="7870121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20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Representantes de todos los departamento competentes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720469" y="694390"/>
            <a:ext cx="10014331" cy="3600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23"/>
              </a:lnSpc>
            </a:pPr>
            <a:r>
              <a:rPr lang="en-US" sz="21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 EJECUTIVO Comisión </a:t>
            </a:r>
            <a:r>
              <a:rPr lang="en-US" sz="21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Interdepartamental</a:t>
            </a:r>
            <a:r>
              <a:rPr lang="en-US" sz="21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21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Gobernanza</a:t>
            </a:r>
            <a:r>
              <a:rPr lang="en-US" sz="21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Rural (CIGR)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559617" y="5014678"/>
            <a:ext cx="5968708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20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Otros agentes implicados: </a:t>
            </a:r>
          </a:p>
        </p:txBody>
      </p:sp>
      <p:grpSp>
        <p:nvGrpSpPr>
          <p:cNvPr id="39" name="Group 39"/>
          <p:cNvGrpSpPr>
            <a:grpSpLocks noChangeAspect="1"/>
          </p:cNvGrpSpPr>
          <p:nvPr/>
        </p:nvGrpSpPr>
        <p:grpSpPr>
          <a:xfrm>
            <a:off x="1720470" y="6276283"/>
            <a:ext cx="149613" cy="149606"/>
            <a:chOff x="0" y="0"/>
            <a:chExt cx="299225" cy="299212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99212" cy="299212"/>
            </a:xfrm>
            <a:custGeom>
              <a:avLst/>
              <a:gdLst/>
              <a:ahLst/>
              <a:cxnLst/>
              <a:rect l="l" t="t" r="r" b="b"/>
              <a:pathLst>
                <a:path w="299212" h="299212">
                  <a:moveTo>
                    <a:pt x="272542" y="149606"/>
                  </a:moveTo>
                  <a:cubicBezTo>
                    <a:pt x="272542" y="81661"/>
                    <a:pt x="217551" y="26670"/>
                    <a:pt x="149606" y="26670"/>
                  </a:cubicBezTo>
                  <a:lnTo>
                    <a:pt x="149606" y="13335"/>
                  </a:lnTo>
                  <a:lnTo>
                    <a:pt x="149606" y="26670"/>
                  </a:lnTo>
                  <a:cubicBezTo>
                    <a:pt x="81661" y="26670"/>
                    <a:pt x="26670" y="81661"/>
                    <a:pt x="26670" y="149606"/>
                  </a:cubicBezTo>
                  <a:lnTo>
                    <a:pt x="13335" y="149606"/>
                  </a:lnTo>
                  <a:lnTo>
                    <a:pt x="26670" y="149606"/>
                  </a:lnTo>
                  <a:cubicBezTo>
                    <a:pt x="26670" y="217551"/>
                    <a:pt x="81661" y="272542"/>
                    <a:pt x="149606" y="272542"/>
                  </a:cubicBezTo>
                  <a:lnTo>
                    <a:pt x="149606" y="285877"/>
                  </a:lnTo>
                  <a:lnTo>
                    <a:pt x="149606" y="272542"/>
                  </a:lnTo>
                  <a:cubicBezTo>
                    <a:pt x="217551" y="272542"/>
                    <a:pt x="272542" y="217551"/>
                    <a:pt x="272542" y="149606"/>
                  </a:cubicBezTo>
                  <a:lnTo>
                    <a:pt x="285877" y="149606"/>
                  </a:lnTo>
                  <a:lnTo>
                    <a:pt x="272542" y="149606"/>
                  </a:lnTo>
                  <a:moveTo>
                    <a:pt x="299212" y="149606"/>
                  </a:moveTo>
                  <a:cubicBezTo>
                    <a:pt x="299212" y="232283"/>
                    <a:pt x="232283" y="299212"/>
                    <a:pt x="149606" y="299212"/>
                  </a:cubicBezTo>
                  <a:cubicBezTo>
                    <a:pt x="66929" y="299212"/>
                    <a:pt x="0" y="232283"/>
                    <a:pt x="0" y="149606"/>
                  </a:cubicBezTo>
                  <a:cubicBezTo>
                    <a:pt x="0" y="66929"/>
                    <a:pt x="67056" y="0"/>
                    <a:pt x="149606" y="0"/>
                  </a:cubicBezTo>
                  <a:cubicBezTo>
                    <a:pt x="232156" y="0"/>
                    <a:pt x="299212" y="66929"/>
                    <a:pt x="299212" y="149606"/>
                  </a:cubicBezTo>
                  <a:close/>
                </a:path>
              </a:pathLst>
            </a:custGeom>
            <a:solidFill>
              <a:srgbClr val="A0B154"/>
            </a:solidFill>
          </p:spPr>
        </p:sp>
      </p:grpSp>
      <p:sp>
        <p:nvSpPr>
          <p:cNvPr id="41" name="TextBox 41"/>
          <p:cNvSpPr txBox="1"/>
          <p:nvPr/>
        </p:nvSpPr>
        <p:spPr>
          <a:xfrm>
            <a:off x="1940497" y="5306777"/>
            <a:ext cx="6741471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20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Associació Catalana de Municipis</a:t>
            </a:r>
          </a:p>
          <a:p>
            <a:pPr>
              <a:lnSpc>
                <a:spcPts val="2320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Associació de Micropobles de Catalunya</a:t>
            </a:r>
          </a:p>
          <a:p>
            <a:pPr>
              <a:lnSpc>
                <a:spcPts val="2320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Associació d’Iniciatives Rurals i Martítimes de Catalunya</a:t>
            </a:r>
          </a:p>
          <a:p>
            <a:pPr>
              <a:lnSpc>
                <a:spcPts val="2320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Consell Assessor per al Desenvolupament Sostenible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559618" y="2868378"/>
            <a:ext cx="4792027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20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Presidència: Departament de Presidència Vicepresidència: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940497" y="3477978"/>
            <a:ext cx="7025537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20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Departament d’Agricultura, Ramaderia, Pesca i Alimentació </a:t>
            </a:r>
          </a:p>
          <a:p>
            <a:pPr>
              <a:lnSpc>
                <a:spcPts val="2320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Departament de Territori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88054" y="2326500"/>
            <a:ext cx="194678" cy="194678"/>
            <a:chOff x="0" y="0"/>
            <a:chExt cx="389357" cy="3893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9382" cy="389382"/>
            </a:xfrm>
            <a:custGeom>
              <a:avLst/>
              <a:gdLst/>
              <a:ahLst/>
              <a:cxnLst/>
              <a:rect l="l" t="t" r="r" b="b"/>
              <a:pathLst>
                <a:path w="389382" h="389382">
                  <a:moveTo>
                    <a:pt x="389382" y="194691"/>
                  </a:moveTo>
                  <a:cubicBezTo>
                    <a:pt x="389382" y="87122"/>
                    <a:pt x="302133" y="0"/>
                    <a:pt x="194691" y="0"/>
                  </a:cubicBezTo>
                  <a:cubicBezTo>
                    <a:pt x="87249" y="0"/>
                    <a:pt x="0" y="87122"/>
                    <a:pt x="0" y="194691"/>
                  </a:cubicBezTo>
                  <a:cubicBezTo>
                    <a:pt x="0" y="302260"/>
                    <a:pt x="87122" y="389382"/>
                    <a:pt x="194691" y="389382"/>
                  </a:cubicBezTo>
                  <a:cubicBezTo>
                    <a:pt x="302260" y="389382"/>
                    <a:pt x="389382" y="302260"/>
                    <a:pt x="389382" y="194691"/>
                  </a:cubicBezTo>
                </a:path>
              </a:pathLst>
            </a:custGeom>
            <a:solidFill>
              <a:srgbClr val="A0B154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88054" y="3250140"/>
            <a:ext cx="194678" cy="194678"/>
            <a:chOff x="0" y="0"/>
            <a:chExt cx="389357" cy="38935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9382" cy="389382"/>
            </a:xfrm>
            <a:custGeom>
              <a:avLst/>
              <a:gdLst/>
              <a:ahLst/>
              <a:cxnLst/>
              <a:rect l="l" t="t" r="r" b="b"/>
              <a:pathLst>
                <a:path w="389382" h="389382">
                  <a:moveTo>
                    <a:pt x="389382" y="194691"/>
                  </a:moveTo>
                  <a:cubicBezTo>
                    <a:pt x="389382" y="87122"/>
                    <a:pt x="302133" y="0"/>
                    <a:pt x="194691" y="0"/>
                  </a:cubicBezTo>
                  <a:cubicBezTo>
                    <a:pt x="87249" y="0"/>
                    <a:pt x="0" y="87122"/>
                    <a:pt x="0" y="194691"/>
                  </a:cubicBezTo>
                  <a:cubicBezTo>
                    <a:pt x="0" y="302260"/>
                    <a:pt x="87122" y="389382"/>
                    <a:pt x="194691" y="389382"/>
                  </a:cubicBezTo>
                  <a:cubicBezTo>
                    <a:pt x="302260" y="389382"/>
                    <a:pt x="389382" y="302260"/>
                    <a:pt x="389382" y="194691"/>
                  </a:cubicBezTo>
                </a:path>
              </a:pathLst>
            </a:custGeom>
            <a:solidFill>
              <a:srgbClr val="A0B154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88054" y="3843579"/>
            <a:ext cx="194678" cy="194678"/>
            <a:chOff x="0" y="0"/>
            <a:chExt cx="389357" cy="3893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382" cy="389382"/>
            </a:xfrm>
            <a:custGeom>
              <a:avLst/>
              <a:gdLst/>
              <a:ahLst/>
              <a:cxnLst/>
              <a:rect l="l" t="t" r="r" b="b"/>
              <a:pathLst>
                <a:path w="389382" h="389382">
                  <a:moveTo>
                    <a:pt x="389382" y="194691"/>
                  </a:moveTo>
                  <a:cubicBezTo>
                    <a:pt x="389382" y="87122"/>
                    <a:pt x="302133" y="0"/>
                    <a:pt x="194691" y="0"/>
                  </a:cubicBezTo>
                  <a:cubicBezTo>
                    <a:pt x="87249" y="0"/>
                    <a:pt x="0" y="87122"/>
                    <a:pt x="0" y="194691"/>
                  </a:cubicBezTo>
                  <a:cubicBezTo>
                    <a:pt x="0" y="302260"/>
                    <a:pt x="87122" y="389382"/>
                    <a:pt x="194691" y="389382"/>
                  </a:cubicBezTo>
                  <a:cubicBezTo>
                    <a:pt x="302260" y="389382"/>
                    <a:pt x="389382" y="302260"/>
                    <a:pt x="389382" y="194691"/>
                  </a:cubicBezTo>
                </a:path>
              </a:pathLst>
            </a:custGeom>
            <a:solidFill>
              <a:srgbClr val="A0B154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88054" y="4647858"/>
            <a:ext cx="194678" cy="194678"/>
            <a:chOff x="0" y="0"/>
            <a:chExt cx="389357" cy="3893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89382" cy="389382"/>
            </a:xfrm>
            <a:custGeom>
              <a:avLst/>
              <a:gdLst/>
              <a:ahLst/>
              <a:cxnLst/>
              <a:rect l="l" t="t" r="r" b="b"/>
              <a:pathLst>
                <a:path w="389382" h="389382">
                  <a:moveTo>
                    <a:pt x="389382" y="194691"/>
                  </a:moveTo>
                  <a:cubicBezTo>
                    <a:pt x="389382" y="87122"/>
                    <a:pt x="302133" y="0"/>
                    <a:pt x="194691" y="0"/>
                  </a:cubicBezTo>
                  <a:cubicBezTo>
                    <a:pt x="87249" y="0"/>
                    <a:pt x="0" y="87122"/>
                    <a:pt x="0" y="194691"/>
                  </a:cubicBezTo>
                  <a:cubicBezTo>
                    <a:pt x="0" y="302260"/>
                    <a:pt x="87122" y="389382"/>
                    <a:pt x="194691" y="389382"/>
                  </a:cubicBezTo>
                  <a:cubicBezTo>
                    <a:pt x="302260" y="389382"/>
                    <a:pt x="389382" y="302260"/>
                    <a:pt x="389382" y="194691"/>
                  </a:cubicBezTo>
                </a:path>
              </a:pathLst>
            </a:custGeom>
            <a:solidFill>
              <a:srgbClr val="A0B154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61034" y="657264"/>
            <a:ext cx="487439" cy="510349"/>
            <a:chOff x="0" y="0"/>
            <a:chExt cx="974877" cy="1020699"/>
          </a:xfrm>
        </p:grpSpPr>
        <p:sp>
          <p:nvSpPr>
            <p:cNvPr id="11" name="Freeform 11"/>
            <p:cNvSpPr/>
            <p:nvPr/>
          </p:nvSpPr>
          <p:spPr>
            <a:xfrm>
              <a:off x="63500" y="63500"/>
              <a:ext cx="847852" cy="893699"/>
            </a:xfrm>
            <a:custGeom>
              <a:avLst/>
              <a:gdLst/>
              <a:ahLst/>
              <a:cxnLst/>
              <a:rect l="l" t="t" r="r" b="b"/>
              <a:pathLst>
                <a:path w="847852" h="893699">
                  <a:moveTo>
                    <a:pt x="538480" y="824992"/>
                  </a:moveTo>
                  <a:cubicBezTo>
                    <a:pt x="405765" y="824992"/>
                    <a:pt x="297815" y="717042"/>
                    <a:pt x="297815" y="584327"/>
                  </a:cubicBezTo>
                  <a:cubicBezTo>
                    <a:pt x="297815" y="451612"/>
                    <a:pt x="405765" y="343662"/>
                    <a:pt x="538480" y="343662"/>
                  </a:cubicBezTo>
                  <a:cubicBezTo>
                    <a:pt x="671195" y="343662"/>
                    <a:pt x="779145" y="451612"/>
                    <a:pt x="779145" y="584327"/>
                  </a:cubicBezTo>
                  <a:cubicBezTo>
                    <a:pt x="779145" y="717042"/>
                    <a:pt x="671195" y="824992"/>
                    <a:pt x="538480" y="824992"/>
                  </a:cubicBezTo>
                  <a:moveTo>
                    <a:pt x="125984" y="824992"/>
                  </a:moveTo>
                  <a:cubicBezTo>
                    <a:pt x="94361" y="824992"/>
                    <a:pt x="68707" y="799211"/>
                    <a:pt x="68707" y="767715"/>
                  </a:cubicBezTo>
                  <a:lnTo>
                    <a:pt x="68707" y="171831"/>
                  </a:lnTo>
                  <a:cubicBezTo>
                    <a:pt x="68707" y="140208"/>
                    <a:pt x="94488" y="114554"/>
                    <a:pt x="125984" y="114554"/>
                  </a:cubicBezTo>
                  <a:lnTo>
                    <a:pt x="183261" y="114554"/>
                  </a:lnTo>
                  <a:lnTo>
                    <a:pt x="183261" y="125984"/>
                  </a:lnTo>
                  <a:cubicBezTo>
                    <a:pt x="183261" y="170180"/>
                    <a:pt x="219202" y="206248"/>
                    <a:pt x="263525" y="206248"/>
                  </a:cubicBezTo>
                  <a:lnTo>
                    <a:pt x="446913" y="206248"/>
                  </a:lnTo>
                  <a:cubicBezTo>
                    <a:pt x="491109" y="206248"/>
                    <a:pt x="527177" y="170307"/>
                    <a:pt x="527177" y="125984"/>
                  </a:cubicBezTo>
                  <a:lnTo>
                    <a:pt x="527177" y="114554"/>
                  </a:lnTo>
                  <a:lnTo>
                    <a:pt x="584454" y="114554"/>
                  </a:lnTo>
                  <a:cubicBezTo>
                    <a:pt x="616077" y="114554"/>
                    <a:pt x="641731" y="140208"/>
                    <a:pt x="641731" y="171831"/>
                  </a:cubicBezTo>
                  <a:lnTo>
                    <a:pt x="641731" y="292989"/>
                  </a:lnTo>
                  <a:cubicBezTo>
                    <a:pt x="609473" y="281559"/>
                    <a:pt x="574802" y="274955"/>
                    <a:pt x="538607" y="274955"/>
                  </a:cubicBezTo>
                  <a:cubicBezTo>
                    <a:pt x="368046" y="274955"/>
                    <a:pt x="229235" y="413766"/>
                    <a:pt x="229235" y="584327"/>
                  </a:cubicBezTo>
                  <a:cubicBezTo>
                    <a:pt x="229235" y="681482"/>
                    <a:pt x="274320" y="768223"/>
                    <a:pt x="344551" y="824992"/>
                  </a:cubicBezTo>
                  <a:close/>
                  <a:moveTo>
                    <a:pt x="251968" y="80264"/>
                  </a:moveTo>
                  <a:cubicBezTo>
                    <a:pt x="251968" y="73914"/>
                    <a:pt x="257048" y="68834"/>
                    <a:pt x="263398" y="68834"/>
                  </a:cubicBezTo>
                  <a:lnTo>
                    <a:pt x="446913" y="68834"/>
                  </a:lnTo>
                  <a:cubicBezTo>
                    <a:pt x="453263" y="68834"/>
                    <a:pt x="458343" y="73914"/>
                    <a:pt x="458343" y="80264"/>
                  </a:cubicBezTo>
                  <a:lnTo>
                    <a:pt x="458343" y="126111"/>
                  </a:lnTo>
                  <a:cubicBezTo>
                    <a:pt x="458343" y="132461"/>
                    <a:pt x="453263" y="137541"/>
                    <a:pt x="446913" y="137541"/>
                  </a:cubicBezTo>
                  <a:lnTo>
                    <a:pt x="263525" y="137541"/>
                  </a:lnTo>
                  <a:cubicBezTo>
                    <a:pt x="257175" y="137541"/>
                    <a:pt x="252095" y="132461"/>
                    <a:pt x="252095" y="126111"/>
                  </a:cubicBezTo>
                  <a:close/>
                  <a:moveTo>
                    <a:pt x="710438" y="327279"/>
                  </a:moveTo>
                  <a:lnTo>
                    <a:pt x="710438" y="171831"/>
                  </a:lnTo>
                  <a:cubicBezTo>
                    <a:pt x="710438" y="102362"/>
                    <a:pt x="653923" y="45847"/>
                    <a:pt x="584454" y="45847"/>
                  </a:cubicBezTo>
                  <a:lnTo>
                    <a:pt x="519049" y="45847"/>
                  </a:lnTo>
                  <a:cubicBezTo>
                    <a:pt x="506095" y="18796"/>
                    <a:pt x="478663" y="0"/>
                    <a:pt x="446913" y="0"/>
                  </a:cubicBezTo>
                  <a:lnTo>
                    <a:pt x="263525" y="0"/>
                  </a:lnTo>
                  <a:cubicBezTo>
                    <a:pt x="231648" y="0"/>
                    <a:pt x="204343" y="18796"/>
                    <a:pt x="191389" y="45847"/>
                  </a:cubicBezTo>
                  <a:lnTo>
                    <a:pt x="125984" y="45847"/>
                  </a:lnTo>
                  <a:cubicBezTo>
                    <a:pt x="56515" y="45847"/>
                    <a:pt x="0" y="102362"/>
                    <a:pt x="0" y="171831"/>
                  </a:cubicBezTo>
                  <a:lnTo>
                    <a:pt x="0" y="767715"/>
                  </a:lnTo>
                  <a:cubicBezTo>
                    <a:pt x="0" y="837184"/>
                    <a:pt x="56515" y="893699"/>
                    <a:pt x="125984" y="893699"/>
                  </a:cubicBezTo>
                  <a:lnTo>
                    <a:pt x="538480" y="893699"/>
                  </a:lnTo>
                  <a:cubicBezTo>
                    <a:pt x="709041" y="893699"/>
                    <a:pt x="847852" y="754888"/>
                    <a:pt x="847852" y="584327"/>
                  </a:cubicBezTo>
                  <a:cubicBezTo>
                    <a:pt x="847852" y="477266"/>
                    <a:pt x="793242" y="382905"/>
                    <a:pt x="710311" y="327279"/>
                  </a:cubicBezTo>
                </a:path>
              </a:pathLst>
            </a:custGeom>
            <a:solidFill>
              <a:srgbClr val="698348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426593" y="518414"/>
              <a:ext cx="350520" cy="245999"/>
            </a:xfrm>
            <a:custGeom>
              <a:avLst/>
              <a:gdLst/>
              <a:ahLst/>
              <a:cxnLst/>
              <a:rect l="l" t="t" r="r" b="b"/>
              <a:pathLst>
                <a:path w="350520" h="245999">
                  <a:moveTo>
                    <a:pt x="337185" y="13462"/>
                  </a:moveTo>
                  <a:cubicBezTo>
                    <a:pt x="323723" y="0"/>
                    <a:pt x="302006" y="0"/>
                    <a:pt x="288544" y="13462"/>
                  </a:cubicBezTo>
                  <a:lnTo>
                    <a:pt x="129540" y="172466"/>
                  </a:lnTo>
                  <a:lnTo>
                    <a:pt x="62103" y="105156"/>
                  </a:lnTo>
                  <a:cubicBezTo>
                    <a:pt x="48641" y="91694"/>
                    <a:pt x="26924" y="91694"/>
                    <a:pt x="13462" y="105156"/>
                  </a:cubicBezTo>
                  <a:cubicBezTo>
                    <a:pt x="0" y="118618"/>
                    <a:pt x="0" y="140335"/>
                    <a:pt x="13462" y="153797"/>
                  </a:cubicBezTo>
                  <a:lnTo>
                    <a:pt x="88900" y="229235"/>
                  </a:lnTo>
                  <a:cubicBezTo>
                    <a:pt x="100076" y="240411"/>
                    <a:pt x="114681" y="245999"/>
                    <a:pt x="129413" y="245999"/>
                  </a:cubicBezTo>
                  <a:cubicBezTo>
                    <a:pt x="144145" y="245999"/>
                    <a:pt x="158750" y="240411"/>
                    <a:pt x="169926" y="229235"/>
                  </a:cubicBezTo>
                  <a:lnTo>
                    <a:pt x="337058" y="62103"/>
                  </a:lnTo>
                  <a:cubicBezTo>
                    <a:pt x="350520" y="48641"/>
                    <a:pt x="350520" y="26924"/>
                    <a:pt x="337058" y="13462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653483" y="728905"/>
            <a:ext cx="7717595" cy="405743"/>
            <a:chOff x="0" y="0"/>
            <a:chExt cx="10553954" cy="78066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553954" cy="780669"/>
            </a:xfrm>
            <a:custGeom>
              <a:avLst/>
              <a:gdLst/>
              <a:ahLst/>
              <a:cxnLst/>
              <a:rect l="l" t="t" r="r" b="b"/>
              <a:pathLst>
                <a:path w="10553954" h="780669">
                  <a:moveTo>
                    <a:pt x="10553954" y="780669"/>
                  </a:moveTo>
                  <a:lnTo>
                    <a:pt x="0" y="780669"/>
                  </a:lnTo>
                  <a:lnTo>
                    <a:pt x="0" y="0"/>
                  </a:lnTo>
                  <a:lnTo>
                    <a:pt x="10553954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133161" y="5231708"/>
            <a:ext cx="3022816" cy="1658042"/>
            <a:chOff x="0" y="0"/>
            <a:chExt cx="6045632" cy="3316084"/>
          </a:xfrm>
        </p:grpSpPr>
        <p:sp>
          <p:nvSpPr>
            <p:cNvPr id="16" name="Freeform 16"/>
            <p:cNvSpPr/>
            <p:nvPr/>
          </p:nvSpPr>
          <p:spPr>
            <a:xfrm>
              <a:off x="63500" y="2819908"/>
              <a:ext cx="412369" cy="432562"/>
            </a:xfrm>
            <a:custGeom>
              <a:avLst/>
              <a:gdLst/>
              <a:ahLst/>
              <a:cxnLst/>
              <a:rect l="l" t="t" r="r" b="b"/>
              <a:pathLst>
                <a:path w="412369" h="432562">
                  <a:moveTo>
                    <a:pt x="278003" y="0"/>
                  </a:moveTo>
                  <a:lnTo>
                    <a:pt x="0" y="86233"/>
                  </a:lnTo>
                  <a:lnTo>
                    <a:pt x="107569" y="432562"/>
                  </a:lnTo>
                  <a:lnTo>
                    <a:pt x="412369" y="432562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638556" y="1726819"/>
              <a:ext cx="751840" cy="1525778"/>
            </a:xfrm>
            <a:custGeom>
              <a:avLst/>
              <a:gdLst/>
              <a:ahLst/>
              <a:cxnLst/>
              <a:rect l="l" t="t" r="r" b="b"/>
              <a:pathLst>
                <a:path w="751840" h="1525778">
                  <a:moveTo>
                    <a:pt x="278003" y="0"/>
                  </a:moveTo>
                  <a:lnTo>
                    <a:pt x="0" y="86360"/>
                  </a:lnTo>
                  <a:lnTo>
                    <a:pt x="447040" y="1525778"/>
                  </a:lnTo>
                  <a:lnTo>
                    <a:pt x="751840" y="1525778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1213612" y="633857"/>
              <a:ext cx="1091057" cy="2618740"/>
            </a:xfrm>
            <a:custGeom>
              <a:avLst/>
              <a:gdLst/>
              <a:ahLst/>
              <a:cxnLst/>
              <a:rect l="l" t="t" r="r" b="b"/>
              <a:pathLst>
                <a:path w="1091057" h="2618740">
                  <a:moveTo>
                    <a:pt x="278003" y="0"/>
                  </a:moveTo>
                  <a:lnTo>
                    <a:pt x="0" y="86360"/>
                  </a:lnTo>
                  <a:lnTo>
                    <a:pt x="786257" y="2618740"/>
                  </a:lnTo>
                  <a:lnTo>
                    <a:pt x="1091057" y="2618740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1950974" y="63500"/>
              <a:ext cx="1268222" cy="3189097"/>
            </a:xfrm>
            <a:custGeom>
              <a:avLst/>
              <a:gdLst/>
              <a:ahLst/>
              <a:cxnLst/>
              <a:rect l="l" t="t" r="r" b="b"/>
              <a:pathLst>
                <a:path w="1268222" h="3189097">
                  <a:moveTo>
                    <a:pt x="278003" y="0"/>
                  </a:moveTo>
                  <a:lnTo>
                    <a:pt x="0" y="86360"/>
                  </a:lnTo>
                  <a:lnTo>
                    <a:pt x="963422" y="3189097"/>
                  </a:lnTo>
                  <a:lnTo>
                    <a:pt x="1268222" y="3189097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3043936" y="638556"/>
              <a:ext cx="1089533" cy="2614041"/>
            </a:xfrm>
            <a:custGeom>
              <a:avLst/>
              <a:gdLst/>
              <a:ahLst/>
              <a:cxnLst/>
              <a:rect l="l" t="t" r="r" b="b"/>
              <a:pathLst>
                <a:path w="1089533" h="2614041">
                  <a:moveTo>
                    <a:pt x="278003" y="0"/>
                  </a:moveTo>
                  <a:lnTo>
                    <a:pt x="0" y="86233"/>
                  </a:lnTo>
                  <a:lnTo>
                    <a:pt x="784733" y="2614041"/>
                  </a:lnTo>
                  <a:lnTo>
                    <a:pt x="1089533" y="2614041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4136898" y="1213612"/>
              <a:ext cx="911098" cy="2038985"/>
            </a:xfrm>
            <a:custGeom>
              <a:avLst/>
              <a:gdLst/>
              <a:ahLst/>
              <a:cxnLst/>
              <a:rect l="l" t="t" r="r" b="b"/>
              <a:pathLst>
                <a:path w="911098" h="2038985">
                  <a:moveTo>
                    <a:pt x="278003" y="0"/>
                  </a:moveTo>
                  <a:lnTo>
                    <a:pt x="0" y="86360"/>
                  </a:lnTo>
                  <a:lnTo>
                    <a:pt x="606298" y="2038985"/>
                  </a:lnTo>
                  <a:lnTo>
                    <a:pt x="911098" y="2038985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5229860" y="1788795"/>
              <a:ext cx="732536" cy="1463802"/>
            </a:xfrm>
            <a:custGeom>
              <a:avLst/>
              <a:gdLst/>
              <a:ahLst/>
              <a:cxnLst/>
              <a:rect l="l" t="t" r="r" b="b"/>
              <a:pathLst>
                <a:path w="732536" h="1463802">
                  <a:moveTo>
                    <a:pt x="278003" y="0"/>
                  </a:moveTo>
                  <a:lnTo>
                    <a:pt x="0" y="86233"/>
                  </a:lnTo>
                  <a:lnTo>
                    <a:pt x="427736" y="1463802"/>
                  </a:lnTo>
                  <a:lnTo>
                    <a:pt x="732536" y="1463802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1178738" y="1651972"/>
            <a:ext cx="1563152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b="1">
                <a:solidFill>
                  <a:srgbClr val="69834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Objetivos: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59618" y="2258778"/>
            <a:ext cx="9342050" cy="2654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20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Seguimiento acciones prioritarias que dependen de la Generalitat, otras administraciones y entes o la sociedad civil.</a:t>
            </a:r>
          </a:p>
          <a:p>
            <a:pPr>
              <a:lnSpc>
                <a:spcPts val="2320"/>
              </a:lnSpc>
            </a:pPr>
            <a:endParaRPr lang="en-US" sz="1933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320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Orientar la acción de gobierno de acuerdo a las actuaciones.</a:t>
            </a:r>
          </a:p>
          <a:p>
            <a:pPr>
              <a:lnSpc>
                <a:spcPts val="2320"/>
              </a:lnSpc>
            </a:pPr>
            <a:endParaRPr lang="en-US" sz="1933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320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Contribuir a facilitar la reivindicación del mundo rural para formar parte de las decisiones.</a:t>
            </a:r>
          </a:p>
          <a:p>
            <a:pPr>
              <a:lnSpc>
                <a:spcPts val="2320"/>
              </a:lnSpc>
            </a:pPr>
            <a:endParaRPr lang="en-US" sz="1933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320"/>
              </a:lnSpc>
            </a:pPr>
            <a:r>
              <a:rPr lang="en-US" sz="19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Facilitar seguimiento e impulsar propuestas de Rural Proofing.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47679" y="699802"/>
            <a:ext cx="8619428" cy="348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8"/>
              </a:lnSpc>
            </a:pPr>
            <a:r>
              <a:rPr lang="en-US" sz="210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 LEGISLATIVO Comisión Parlamentaria de seguimiento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2">
            <a:extLst>
              <a:ext uri="{FF2B5EF4-FFF2-40B4-BE49-F238E27FC236}">
                <a16:creationId xmlns:a16="http://schemas.microsoft.com/office/drawing/2014/main" id="{9F922FBF-52C0-A2A8-5649-216100137A48}"/>
              </a:ext>
            </a:extLst>
          </p:cNvPr>
          <p:cNvSpPr txBox="1">
            <a:spLocks/>
          </p:cNvSpPr>
          <p:nvPr/>
        </p:nvSpPr>
        <p:spPr>
          <a:xfrm>
            <a:off x="1497915" y="4158004"/>
            <a:ext cx="5125616" cy="14097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2">
                    <a:lumMod val="50000"/>
                  </a:schemeClr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/>
              <a:t>Alexia Rouby </a:t>
            </a:r>
            <a:r>
              <a:rPr lang="en-US" sz="1500" dirty="0"/>
              <a:t>(Policy coordinator EU Rural Vision)</a:t>
            </a:r>
          </a:p>
          <a:p>
            <a:r>
              <a:rPr lang="en-GB" sz="1500" dirty="0"/>
              <a:t>European Commission</a:t>
            </a:r>
          </a:p>
          <a:p>
            <a:r>
              <a:rPr lang="en-US" sz="1500" dirty="0"/>
              <a:t>European Week of Regions and Cities – Integrated territorial development for a stronger future for rural areas</a:t>
            </a:r>
          </a:p>
          <a:p>
            <a:r>
              <a:rPr lang="en-GB" sz="1500" dirty="0"/>
              <a:t>SQUARE, 14 October 2025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36CBCB-EC25-DA1F-CE52-215E0F779DDD}"/>
              </a:ext>
            </a:extLst>
          </p:cNvPr>
          <p:cNvSpPr/>
          <p:nvPr/>
        </p:nvSpPr>
        <p:spPr>
          <a:xfrm>
            <a:off x="1296573" y="4158004"/>
            <a:ext cx="36000" cy="1409700"/>
          </a:xfrm>
          <a:prstGeom prst="rect">
            <a:avLst/>
          </a:prstGeom>
          <a:solidFill>
            <a:srgbClr val="F7B44B"/>
          </a:solidFill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52C373-33E7-A09B-745E-D7490769FA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3020" y="2173177"/>
            <a:ext cx="10249542" cy="962846"/>
          </a:xfrm>
        </p:spPr>
        <p:txBody>
          <a:bodyPr>
            <a:normAutofit fontScale="90000"/>
          </a:bodyPr>
          <a:lstStyle/>
          <a:p>
            <a:pPr>
              <a:lnSpc>
                <a:spcPct val="114000"/>
              </a:lnSpc>
            </a:pPr>
            <a:r>
              <a:rPr lang="fr-BE" dirty="0"/>
              <a:t>The EU Rural vision 2040</a:t>
            </a:r>
            <a:br>
              <a:rPr lang="fr-BE" dirty="0"/>
            </a:br>
            <a:r>
              <a:rPr lang="fr-BE" i="1" dirty="0" err="1"/>
              <a:t>Towards</a:t>
            </a:r>
            <a:r>
              <a:rPr lang="fr-BE" i="1" dirty="0"/>
              <a:t> a more </a:t>
            </a:r>
            <a:r>
              <a:rPr lang="fr-BE" i="1" dirty="0" err="1"/>
              <a:t>integrated</a:t>
            </a:r>
            <a:r>
              <a:rPr lang="fr-BE" i="1" dirty="0"/>
              <a:t> </a:t>
            </a:r>
            <a:r>
              <a:rPr lang="fr-BE" i="1" dirty="0" err="1"/>
              <a:t>approach</a:t>
            </a:r>
            <a:r>
              <a:rPr lang="fr-BE" i="1" dirty="0"/>
              <a:t> to rural </a:t>
            </a:r>
            <a:r>
              <a:rPr lang="fr-BE" i="1" dirty="0" err="1"/>
              <a:t>policy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1503664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85800" y="2001830"/>
            <a:ext cx="13218444" cy="791731"/>
            <a:chOff x="0" y="0"/>
            <a:chExt cx="13034823" cy="7807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34772" cy="780669"/>
            </a:xfrm>
            <a:custGeom>
              <a:avLst/>
              <a:gdLst/>
              <a:ahLst/>
              <a:cxnLst/>
              <a:rect l="l" t="t" r="r" b="b"/>
              <a:pathLst>
                <a:path w="13034772" h="780669">
                  <a:moveTo>
                    <a:pt x="13034772" y="780669"/>
                  </a:moveTo>
                  <a:lnTo>
                    <a:pt x="0" y="780669"/>
                  </a:lnTo>
                  <a:lnTo>
                    <a:pt x="0" y="0"/>
                  </a:lnTo>
                  <a:lnTo>
                    <a:pt x="13034772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5637080" y="-95483"/>
            <a:ext cx="6731762" cy="7048965"/>
          </a:xfrm>
          <a:custGeom>
            <a:avLst/>
            <a:gdLst/>
            <a:ahLst/>
            <a:cxnLst/>
            <a:rect l="l" t="t" r="r" b="b"/>
            <a:pathLst>
              <a:path w="10097643" h="10573448">
                <a:moveTo>
                  <a:pt x="0" y="0"/>
                </a:moveTo>
                <a:lnTo>
                  <a:pt x="10097643" y="0"/>
                </a:lnTo>
                <a:lnTo>
                  <a:pt x="10097643" y="10573448"/>
                </a:lnTo>
                <a:lnTo>
                  <a:pt x="0" y="10573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023796" y="6339714"/>
            <a:ext cx="1168205" cy="518286"/>
            <a:chOff x="0" y="0"/>
            <a:chExt cx="5470588" cy="2427084"/>
          </a:xfrm>
        </p:grpSpPr>
        <p:sp>
          <p:nvSpPr>
            <p:cNvPr id="6" name="Freeform 6"/>
            <p:cNvSpPr/>
            <p:nvPr/>
          </p:nvSpPr>
          <p:spPr>
            <a:xfrm>
              <a:off x="63500" y="1726819"/>
              <a:ext cx="475742" cy="636778"/>
            </a:xfrm>
            <a:custGeom>
              <a:avLst/>
              <a:gdLst/>
              <a:ahLst/>
              <a:cxnLst/>
              <a:rect l="l" t="t" r="r" b="b"/>
              <a:pathLst>
                <a:path w="475742" h="636778">
                  <a:moveTo>
                    <a:pt x="278003" y="0"/>
                  </a:moveTo>
                  <a:lnTo>
                    <a:pt x="0" y="86360"/>
                  </a:lnTo>
                  <a:lnTo>
                    <a:pt x="170942" y="636778"/>
                  </a:lnTo>
                  <a:lnTo>
                    <a:pt x="475742" y="636778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638556" y="633857"/>
              <a:ext cx="815086" cy="1729740"/>
            </a:xfrm>
            <a:custGeom>
              <a:avLst/>
              <a:gdLst/>
              <a:ahLst/>
              <a:cxnLst/>
              <a:rect l="l" t="t" r="r" b="b"/>
              <a:pathLst>
                <a:path w="815086" h="1729740">
                  <a:moveTo>
                    <a:pt x="278003" y="0"/>
                  </a:moveTo>
                  <a:lnTo>
                    <a:pt x="0" y="86360"/>
                  </a:lnTo>
                  <a:lnTo>
                    <a:pt x="510286" y="1729740"/>
                  </a:lnTo>
                  <a:lnTo>
                    <a:pt x="815086" y="1729740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375918" y="63500"/>
              <a:ext cx="992124" cy="2300097"/>
            </a:xfrm>
            <a:custGeom>
              <a:avLst/>
              <a:gdLst/>
              <a:ahLst/>
              <a:cxnLst/>
              <a:rect l="l" t="t" r="r" b="b"/>
              <a:pathLst>
                <a:path w="992124" h="2300097">
                  <a:moveTo>
                    <a:pt x="278003" y="0"/>
                  </a:moveTo>
                  <a:lnTo>
                    <a:pt x="0" y="86360"/>
                  </a:lnTo>
                  <a:lnTo>
                    <a:pt x="687324" y="2300097"/>
                  </a:lnTo>
                  <a:lnTo>
                    <a:pt x="992124" y="2300097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468880" y="638556"/>
              <a:ext cx="813562" cy="1725041"/>
            </a:xfrm>
            <a:custGeom>
              <a:avLst/>
              <a:gdLst/>
              <a:ahLst/>
              <a:cxnLst/>
              <a:rect l="l" t="t" r="r" b="b"/>
              <a:pathLst>
                <a:path w="813562" h="1725041">
                  <a:moveTo>
                    <a:pt x="278003" y="0"/>
                  </a:moveTo>
                  <a:lnTo>
                    <a:pt x="0" y="86233"/>
                  </a:lnTo>
                  <a:lnTo>
                    <a:pt x="508762" y="1725041"/>
                  </a:lnTo>
                  <a:lnTo>
                    <a:pt x="813562" y="1725041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561842" y="1213612"/>
              <a:ext cx="635000" cy="1149985"/>
            </a:xfrm>
            <a:custGeom>
              <a:avLst/>
              <a:gdLst/>
              <a:ahLst/>
              <a:cxnLst/>
              <a:rect l="l" t="t" r="r" b="b"/>
              <a:pathLst>
                <a:path w="635000" h="1149985">
                  <a:moveTo>
                    <a:pt x="278003" y="0"/>
                  </a:moveTo>
                  <a:lnTo>
                    <a:pt x="0" y="86360"/>
                  </a:lnTo>
                  <a:lnTo>
                    <a:pt x="330200" y="1149985"/>
                  </a:lnTo>
                  <a:lnTo>
                    <a:pt x="635000" y="1149985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4654804" y="1788795"/>
              <a:ext cx="456438" cy="574802"/>
            </a:xfrm>
            <a:custGeom>
              <a:avLst/>
              <a:gdLst/>
              <a:ahLst/>
              <a:cxnLst/>
              <a:rect l="l" t="t" r="r" b="b"/>
              <a:pathLst>
                <a:path w="456438" h="574802">
                  <a:moveTo>
                    <a:pt x="278003" y="0"/>
                  </a:moveTo>
                  <a:lnTo>
                    <a:pt x="0" y="86233"/>
                  </a:lnTo>
                  <a:lnTo>
                    <a:pt x="151638" y="574802"/>
                  </a:lnTo>
                  <a:lnTo>
                    <a:pt x="456438" y="574802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833410" y="1038550"/>
            <a:ext cx="4539691" cy="664705"/>
            <a:chOff x="0" y="0"/>
            <a:chExt cx="9079382" cy="13294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079357" cy="1329436"/>
            </a:xfrm>
            <a:custGeom>
              <a:avLst/>
              <a:gdLst/>
              <a:ahLst/>
              <a:cxnLst/>
              <a:rect l="l" t="t" r="r" b="b"/>
              <a:pathLst>
                <a:path w="9079357" h="1329436">
                  <a:moveTo>
                    <a:pt x="8414639" y="1329436"/>
                  </a:moveTo>
                  <a:lnTo>
                    <a:pt x="664718" y="1329436"/>
                  </a:lnTo>
                  <a:cubicBezTo>
                    <a:pt x="297561" y="1329436"/>
                    <a:pt x="0" y="1031748"/>
                    <a:pt x="0" y="664718"/>
                  </a:cubicBezTo>
                  <a:cubicBezTo>
                    <a:pt x="0" y="297688"/>
                    <a:pt x="297561" y="0"/>
                    <a:pt x="664718" y="0"/>
                  </a:cubicBezTo>
                  <a:lnTo>
                    <a:pt x="8414639" y="0"/>
                  </a:lnTo>
                  <a:cubicBezTo>
                    <a:pt x="8781796" y="0"/>
                    <a:pt x="9079357" y="297561"/>
                    <a:pt x="9079357" y="664718"/>
                  </a:cubicBezTo>
                  <a:cubicBezTo>
                    <a:pt x="9079357" y="1031875"/>
                    <a:pt x="8781797" y="1329436"/>
                    <a:pt x="8414639" y="1329436"/>
                  </a:cubicBezTo>
                </a:path>
              </a:pathLst>
            </a:custGeom>
            <a:solidFill>
              <a:srgbClr val="425B42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983216" y="1163383"/>
            <a:ext cx="4389884" cy="360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3"/>
              </a:lnSpc>
            </a:pPr>
            <a:r>
              <a:rPr lang="en-US" sz="215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Logros de la Agenda Rural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51949" y="2038965"/>
            <a:ext cx="6385115" cy="720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0"/>
              </a:lnSpc>
            </a:pPr>
            <a:r>
              <a:rPr lang="en-US" sz="209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RETO 1: Personas, bienestar </a:t>
            </a:r>
          </a:p>
          <a:p>
            <a:pPr>
              <a:lnSpc>
                <a:spcPts val="2930"/>
              </a:lnSpc>
            </a:pPr>
            <a:r>
              <a:rPr lang="en-US" sz="209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y reto demográfico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80391" y="3092011"/>
            <a:ext cx="4292709" cy="282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8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Entre 2017 i 2024 se han creado un total de </a:t>
            </a:r>
            <a:r>
              <a:rPr lang="en-US" sz="18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22 escuelas</a:t>
            </a:r>
            <a:r>
              <a:rPr lang="en-US" sz="18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>
              <a:lnSpc>
                <a:spcPts val="2239"/>
              </a:lnSpc>
            </a:pPr>
            <a:endParaRPr lang="en-US" sz="1866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239"/>
              </a:lnSpc>
            </a:pPr>
            <a:r>
              <a:rPr lang="en-US" sz="18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Llegando a día de hoy a un total de  </a:t>
            </a:r>
            <a:r>
              <a:rPr lang="en-US" sz="18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343 escuelas rurales. </a:t>
            </a:r>
          </a:p>
          <a:p>
            <a:pPr>
              <a:lnSpc>
                <a:spcPts val="2239"/>
              </a:lnSpc>
            </a:pPr>
            <a:endParaRPr lang="en-US" sz="1866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>
              <a:lnSpc>
                <a:spcPts val="2239"/>
              </a:lnSpc>
            </a:pPr>
            <a:endParaRPr lang="en-US" sz="1866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>
              <a:lnSpc>
                <a:spcPts val="2239"/>
              </a:lnSpc>
            </a:pPr>
            <a:endParaRPr lang="en-US" sz="1866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>
              <a:lnSpc>
                <a:spcPts val="2239"/>
              </a:lnSpc>
            </a:pPr>
            <a:endParaRPr lang="en-US" sz="1866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>
              <a:lnSpc>
                <a:spcPts val="2239"/>
              </a:lnSpc>
            </a:pPr>
            <a:endParaRPr lang="en-US" sz="1866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702242" y="3092011"/>
            <a:ext cx="249073" cy="249073"/>
            <a:chOff x="0" y="0"/>
            <a:chExt cx="498145" cy="498145"/>
          </a:xfrm>
        </p:grpSpPr>
        <p:sp>
          <p:nvSpPr>
            <p:cNvPr id="18" name="Freeform 18"/>
            <p:cNvSpPr/>
            <p:nvPr/>
          </p:nvSpPr>
          <p:spPr>
            <a:xfrm>
              <a:off x="63500" y="63500"/>
              <a:ext cx="371094" cy="371094"/>
            </a:xfrm>
            <a:custGeom>
              <a:avLst/>
              <a:gdLst/>
              <a:ahLst/>
              <a:cxnLst/>
              <a:rect l="l" t="t" r="r" b="b"/>
              <a:pathLst>
                <a:path w="371094" h="371094">
                  <a:moveTo>
                    <a:pt x="185547" y="342646"/>
                  </a:moveTo>
                  <a:cubicBezTo>
                    <a:pt x="98933" y="342646"/>
                    <a:pt x="28575" y="272161"/>
                    <a:pt x="28575" y="185674"/>
                  </a:cubicBezTo>
                  <a:cubicBezTo>
                    <a:pt x="28575" y="99187"/>
                    <a:pt x="98933" y="28575"/>
                    <a:pt x="185547" y="28575"/>
                  </a:cubicBezTo>
                  <a:cubicBezTo>
                    <a:pt x="272161" y="28575"/>
                    <a:pt x="342519" y="98933"/>
                    <a:pt x="342519" y="185547"/>
                  </a:cubicBezTo>
                  <a:cubicBezTo>
                    <a:pt x="342519" y="272161"/>
                    <a:pt x="272161" y="342519"/>
                    <a:pt x="185547" y="342519"/>
                  </a:cubicBezTo>
                  <a:moveTo>
                    <a:pt x="185547" y="0"/>
                  </a:moveTo>
                  <a:cubicBezTo>
                    <a:pt x="83185" y="0"/>
                    <a:pt x="0" y="83185"/>
                    <a:pt x="0" y="185547"/>
                  </a:cubicBezTo>
                  <a:cubicBezTo>
                    <a:pt x="0" y="287909"/>
                    <a:pt x="83185" y="371094"/>
                    <a:pt x="185547" y="371094"/>
                  </a:cubicBezTo>
                  <a:cubicBezTo>
                    <a:pt x="287909" y="371094"/>
                    <a:pt x="371094" y="287909"/>
                    <a:pt x="371094" y="185547"/>
                  </a:cubicBezTo>
                  <a:cubicBezTo>
                    <a:pt x="371094" y="83185"/>
                    <a:pt x="288036" y="0"/>
                    <a:pt x="185547" y="0"/>
                  </a:cubicBezTo>
                </a:path>
              </a:pathLst>
            </a:custGeom>
            <a:solidFill>
              <a:srgbClr val="698348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157226" y="176022"/>
              <a:ext cx="183896" cy="139954"/>
            </a:xfrm>
            <a:custGeom>
              <a:avLst/>
              <a:gdLst/>
              <a:ahLst/>
              <a:cxnLst/>
              <a:rect l="l" t="t" r="r" b="b"/>
              <a:pathLst>
                <a:path w="183896" h="139954">
                  <a:moveTo>
                    <a:pt x="156972" y="6858"/>
                  </a:moveTo>
                  <a:lnTo>
                    <a:pt x="71882" y="109093"/>
                  </a:lnTo>
                  <a:lnTo>
                    <a:pt x="25781" y="62992"/>
                  </a:lnTo>
                  <a:cubicBezTo>
                    <a:pt x="20320" y="57531"/>
                    <a:pt x="11176" y="57531"/>
                    <a:pt x="5588" y="62992"/>
                  </a:cubicBezTo>
                  <a:cubicBezTo>
                    <a:pt x="0" y="68453"/>
                    <a:pt x="127" y="77597"/>
                    <a:pt x="5588" y="83185"/>
                  </a:cubicBezTo>
                  <a:lnTo>
                    <a:pt x="55245" y="132842"/>
                  </a:lnTo>
                  <a:cubicBezTo>
                    <a:pt x="59690" y="137287"/>
                    <a:pt x="65659" y="139954"/>
                    <a:pt x="72009" y="139954"/>
                  </a:cubicBezTo>
                  <a:lnTo>
                    <a:pt x="73025" y="139954"/>
                  </a:lnTo>
                  <a:cubicBezTo>
                    <a:pt x="79629" y="139573"/>
                    <a:pt x="85979" y="136525"/>
                    <a:pt x="90297" y="131318"/>
                  </a:cubicBezTo>
                  <a:lnTo>
                    <a:pt x="178816" y="25146"/>
                  </a:lnTo>
                  <a:cubicBezTo>
                    <a:pt x="183896" y="19050"/>
                    <a:pt x="183007" y="10160"/>
                    <a:pt x="176911" y="4953"/>
                  </a:cubicBezTo>
                  <a:cubicBezTo>
                    <a:pt x="170815" y="0"/>
                    <a:pt x="161925" y="762"/>
                    <a:pt x="156718" y="6858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708873" y="3973678"/>
            <a:ext cx="249073" cy="249073"/>
            <a:chOff x="0" y="0"/>
            <a:chExt cx="498145" cy="498145"/>
          </a:xfrm>
        </p:grpSpPr>
        <p:sp>
          <p:nvSpPr>
            <p:cNvPr id="21" name="Freeform 21"/>
            <p:cNvSpPr/>
            <p:nvPr/>
          </p:nvSpPr>
          <p:spPr>
            <a:xfrm>
              <a:off x="63500" y="63500"/>
              <a:ext cx="371094" cy="371094"/>
            </a:xfrm>
            <a:custGeom>
              <a:avLst/>
              <a:gdLst/>
              <a:ahLst/>
              <a:cxnLst/>
              <a:rect l="l" t="t" r="r" b="b"/>
              <a:pathLst>
                <a:path w="371094" h="371094">
                  <a:moveTo>
                    <a:pt x="185547" y="342646"/>
                  </a:moveTo>
                  <a:cubicBezTo>
                    <a:pt x="98933" y="342646"/>
                    <a:pt x="28575" y="272161"/>
                    <a:pt x="28575" y="185674"/>
                  </a:cubicBezTo>
                  <a:cubicBezTo>
                    <a:pt x="28575" y="99187"/>
                    <a:pt x="98933" y="28575"/>
                    <a:pt x="185547" y="28575"/>
                  </a:cubicBezTo>
                  <a:cubicBezTo>
                    <a:pt x="272161" y="28575"/>
                    <a:pt x="342519" y="98933"/>
                    <a:pt x="342519" y="185547"/>
                  </a:cubicBezTo>
                  <a:cubicBezTo>
                    <a:pt x="342519" y="272161"/>
                    <a:pt x="272161" y="342519"/>
                    <a:pt x="185547" y="342519"/>
                  </a:cubicBezTo>
                  <a:moveTo>
                    <a:pt x="185547" y="0"/>
                  </a:moveTo>
                  <a:cubicBezTo>
                    <a:pt x="83185" y="0"/>
                    <a:pt x="0" y="83185"/>
                    <a:pt x="0" y="185547"/>
                  </a:cubicBezTo>
                  <a:cubicBezTo>
                    <a:pt x="0" y="287909"/>
                    <a:pt x="83185" y="371094"/>
                    <a:pt x="185547" y="371094"/>
                  </a:cubicBezTo>
                  <a:cubicBezTo>
                    <a:pt x="287909" y="371094"/>
                    <a:pt x="371094" y="287909"/>
                    <a:pt x="371094" y="185547"/>
                  </a:cubicBezTo>
                  <a:cubicBezTo>
                    <a:pt x="371094" y="83185"/>
                    <a:pt x="288036" y="0"/>
                    <a:pt x="185547" y="0"/>
                  </a:cubicBezTo>
                </a:path>
              </a:pathLst>
            </a:custGeom>
            <a:solidFill>
              <a:srgbClr val="698348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157226" y="176022"/>
              <a:ext cx="183896" cy="139954"/>
            </a:xfrm>
            <a:custGeom>
              <a:avLst/>
              <a:gdLst/>
              <a:ahLst/>
              <a:cxnLst/>
              <a:rect l="l" t="t" r="r" b="b"/>
              <a:pathLst>
                <a:path w="183896" h="139954">
                  <a:moveTo>
                    <a:pt x="156972" y="6858"/>
                  </a:moveTo>
                  <a:lnTo>
                    <a:pt x="71882" y="109093"/>
                  </a:lnTo>
                  <a:lnTo>
                    <a:pt x="25781" y="62992"/>
                  </a:lnTo>
                  <a:cubicBezTo>
                    <a:pt x="20320" y="57531"/>
                    <a:pt x="11176" y="57531"/>
                    <a:pt x="5588" y="62992"/>
                  </a:cubicBezTo>
                  <a:cubicBezTo>
                    <a:pt x="0" y="68453"/>
                    <a:pt x="127" y="77597"/>
                    <a:pt x="5588" y="83185"/>
                  </a:cubicBezTo>
                  <a:lnTo>
                    <a:pt x="55245" y="132842"/>
                  </a:lnTo>
                  <a:cubicBezTo>
                    <a:pt x="59690" y="137287"/>
                    <a:pt x="65659" y="139954"/>
                    <a:pt x="72009" y="139954"/>
                  </a:cubicBezTo>
                  <a:lnTo>
                    <a:pt x="73025" y="139954"/>
                  </a:lnTo>
                  <a:cubicBezTo>
                    <a:pt x="79629" y="139573"/>
                    <a:pt x="85979" y="136525"/>
                    <a:pt x="90297" y="131318"/>
                  </a:cubicBezTo>
                  <a:lnTo>
                    <a:pt x="178816" y="25146"/>
                  </a:lnTo>
                  <a:cubicBezTo>
                    <a:pt x="183896" y="19050"/>
                    <a:pt x="183007" y="10160"/>
                    <a:pt x="176911" y="4953"/>
                  </a:cubicBezTo>
                  <a:cubicBezTo>
                    <a:pt x="170815" y="0"/>
                    <a:pt x="161925" y="762"/>
                    <a:pt x="156718" y="6858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43947" y="2642420"/>
            <a:ext cx="249073" cy="249073"/>
            <a:chOff x="0" y="0"/>
            <a:chExt cx="498145" cy="498145"/>
          </a:xfrm>
        </p:grpSpPr>
        <p:sp>
          <p:nvSpPr>
            <p:cNvPr id="3" name="Freeform 3"/>
            <p:cNvSpPr/>
            <p:nvPr/>
          </p:nvSpPr>
          <p:spPr>
            <a:xfrm>
              <a:off x="63500" y="63500"/>
              <a:ext cx="371094" cy="371094"/>
            </a:xfrm>
            <a:custGeom>
              <a:avLst/>
              <a:gdLst/>
              <a:ahLst/>
              <a:cxnLst/>
              <a:rect l="l" t="t" r="r" b="b"/>
              <a:pathLst>
                <a:path w="371094" h="371094">
                  <a:moveTo>
                    <a:pt x="185547" y="342646"/>
                  </a:moveTo>
                  <a:cubicBezTo>
                    <a:pt x="98933" y="342646"/>
                    <a:pt x="28575" y="272288"/>
                    <a:pt x="28575" y="185674"/>
                  </a:cubicBezTo>
                  <a:cubicBezTo>
                    <a:pt x="28575" y="99060"/>
                    <a:pt x="98933" y="28575"/>
                    <a:pt x="185547" y="28575"/>
                  </a:cubicBezTo>
                  <a:cubicBezTo>
                    <a:pt x="272161" y="28575"/>
                    <a:pt x="342519" y="99060"/>
                    <a:pt x="342519" y="185547"/>
                  </a:cubicBezTo>
                  <a:cubicBezTo>
                    <a:pt x="342519" y="272034"/>
                    <a:pt x="272161" y="342519"/>
                    <a:pt x="185547" y="342519"/>
                  </a:cubicBezTo>
                  <a:moveTo>
                    <a:pt x="185547" y="0"/>
                  </a:moveTo>
                  <a:cubicBezTo>
                    <a:pt x="83185" y="0"/>
                    <a:pt x="0" y="83185"/>
                    <a:pt x="0" y="185547"/>
                  </a:cubicBezTo>
                  <a:cubicBezTo>
                    <a:pt x="0" y="287909"/>
                    <a:pt x="83185" y="371094"/>
                    <a:pt x="185547" y="371094"/>
                  </a:cubicBezTo>
                  <a:cubicBezTo>
                    <a:pt x="287909" y="371094"/>
                    <a:pt x="371094" y="287909"/>
                    <a:pt x="371094" y="185547"/>
                  </a:cubicBezTo>
                  <a:cubicBezTo>
                    <a:pt x="371094" y="83185"/>
                    <a:pt x="288036" y="0"/>
                    <a:pt x="185547" y="0"/>
                  </a:cubicBezTo>
                </a:path>
              </a:pathLst>
            </a:custGeom>
            <a:solidFill>
              <a:srgbClr val="698348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57226" y="176022"/>
              <a:ext cx="183896" cy="139827"/>
            </a:xfrm>
            <a:custGeom>
              <a:avLst/>
              <a:gdLst/>
              <a:ahLst/>
              <a:cxnLst/>
              <a:rect l="l" t="t" r="r" b="b"/>
              <a:pathLst>
                <a:path w="183896" h="139827">
                  <a:moveTo>
                    <a:pt x="156972" y="6858"/>
                  </a:moveTo>
                  <a:lnTo>
                    <a:pt x="71882" y="109093"/>
                  </a:lnTo>
                  <a:lnTo>
                    <a:pt x="25781" y="62992"/>
                  </a:lnTo>
                  <a:cubicBezTo>
                    <a:pt x="20320" y="57531"/>
                    <a:pt x="11176" y="57531"/>
                    <a:pt x="5588" y="62992"/>
                  </a:cubicBezTo>
                  <a:cubicBezTo>
                    <a:pt x="0" y="68453"/>
                    <a:pt x="127" y="77597"/>
                    <a:pt x="5588" y="83185"/>
                  </a:cubicBezTo>
                  <a:lnTo>
                    <a:pt x="55245" y="132842"/>
                  </a:lnTo>
                  <a:cubicBezTo>
                    <a:pt x="59690" y="137160"/>
                    <a:pt x="65659" y="139827"/>
                    <a:pt x="72009" y="139827"/>
                  </a:cubicBezTo>
                  <a:lnTo>
                    <a:pt x="73025" y="139827"/>
                  </a:lnTo>
                  <a:cubicBezTo>
                    <a:pt x="79629" y="139446"/>
                    <a:pt x="85979" y="136398"/>
                    <a:pt x="90297" y="131318"/>
                  </a:cubicBezTo>
                  <a:lnTo>
                    <a:pt x="178816" y="25146"/>
                  </a:lnTo>
                  <a:cubicBezTo>
                    <a:pt x="183896" y="19050"/>
                    <a:pt x="183007" y="10160"/>
                    <a:pt x="176911" y="4953"/>
                  </a:cubicBezTo>
                  <a:cubicBezTo>
                    <a:pt x="170815" y="0"/>
                    <a:pt x="161925" y="762"/>
                    <a:pt x="156718" y="6858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43947" y="4028142"/>
            <a:ext cx="249073" cy="249073"/>
            <a:chOff x="0" y="0"/>
            <a:chExt cx="498145" cy="498145"/>
          </a:xfrm>
        </p:grpSpPr>
        <p:sp>
          <p:nvSpPr>
            <p:cNvPr id="6" name="Freeform 6"/>
            <p:cNvSpPr/>
            <p:nvPr/>
          </p:nvSpPr>
          <p:spPr>
            <a:xfrm>
              <a:off x="63500" y="63500"/>
              <a:ext cx="371094" cy="371094"/>
            </a:xfrm>
            <a:custGeom>
              <a:avLst/>
              <a:gdLst/>
              <a:ahLst/>
              <a:cxnLst/>
              <a:rect l="l" t="t" r="r" b="b"/>
              <a:pathLst>
                <a:path w="371094" h="371094">
                  <a:moveTo>
                    <a:pt x="185547" y="342646"/>
                  </a:moveTo>
                  <a:cubicBezTo>
                    <a:pt x="98933" y="342646"/>
                    <a:pt x="28575" y="272161"/>
                    <a:pt x="28575" y="185674"/>
                  </a:cubicBezTo>
                  <a:cubicBezTo>
                    <a:pt x="28575" y="99187"/>
                    <a:pt x="98933" y="28575"/>
                    <a:pt x="185547" y="28575"/>
                  </a:cubicBezTo>
                  <a:cubicBezTo>
                    <a:pt x="272161" y="28575"/>
                    <a:pt x="342519" y="98933"/>
                    <a:pt x="342519" y="185547"/>
                  </a:cubicBezTo>
                  <a:cubicBezTo>
                    <a:pt x="342519" y="272161"/>
                    <a:pt x="272161" y="342519"/>
                    <a:pt x="185547" y="342519"/>
                  </a:cubicBezTo>
                  <a:moveTo>
                    <a:pt x="185547" y="0"/>
                  </a:moveTo>
                  <a:cubicBezTo>
                    <a:pt x="83185" y="0"/>
                    <a:pt x="0" y="83185"/>
                    <a:pt x="0" y="185547"/>
                  </a:cubicBezTo>
                  <a:cubicBezTo>
                    <a:pt x="0" y="287909"/>
                    <a:pt x="83185" y="371094"/>
                    <a:pt x="185547" y="371094"/>
                  </a:cubicBezTo>
                  <a:cubicBezTo>
                    <a:pt x="287909" y="371094"/>
                    <a:pt x="371094" y="287909"/>
                    <a:pt x="371094" y="185547"/>
                  </a:cubicBezTo>
                  <a:cubicBezTo>
                    <a:pt x="371094" y="83185"/>
                    <a:pt x="288036" y="0"/>
                    <a:pt x="185547" y="0"/>
                  </a:cubicBezTo>
                </a:path>
              </a:pathLst>
            </a:custGeom>
            <a:solidFill>
              <a:srgbClr val="698348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57226" y="176022"/>
              <a:ext cx="183896" cy="139954"/>
            </a:xfrm>
            <a:custGeom>
              <a:avLst/>
              <a:gdLst/>
              <a:ahLst/>
              <a:cxnLst/>
              <a:rect l="l" t="t" r="r" b="b"/>
              <a:pathLst>
                <a:path w="183896" h="139954">
                  <a:moveTo>
                    <a:pt x="156972" y="6858"/>
                  </a:moveTo>
                  <a:lnTo>
                    <a:pt x="71882" y="109093"/>
                  </a:lnTo>
                  <a:lnTo>
                    <a:pt x="25781" y="62992"/>
                  </a:lnTo>
                  <a:cubicBezTo>
                    <a:pt x="20320" y="57531"/>
                    <a:pt x="11176" y="57531"/>
                    <a:pt x="5588" y="62992"/>
                  </a:cubicBezTo>
                  <a:cubicBezTo>
                    <a:pt x="0" y="68453"/>
                    <a:pt x="127" y="77597"/>
                    <a:pt x="5588" y="83185"/>
                  </a:cubicBezTo>
                  <a:lnTo>
                    <a:pt x="55245" y="132842"/>
                  </a:lnTo>
                  <a:cubicBezTo>
                    <a:pt x="59690" y="137287"/>
                    <a:pt x="65659" y="139954"/>
                    <a:pt x="72009" y="139954"/>
                  </a:cubicBezTo>
                  <a:lnTo>
                    <a:pt x="73025" y="139954"/>
                  </a:lnTo>
                  <a:cubicBezTo>
                    <a:pt x="79629" y="139573"/>
                    <a:pt x="85979" y="136525"/>
                    <a:pt x="90297" y="131318"/>
                  </a:cubicBezTo>
                  <a:lnTo>
                    <a:pt x="178816" y="25146"/>
                  </a:lnTo>
                  <a:cubicBezTo>
                    <a:pt x="183896" y="19050"/>
                    <a:pt x="183007" y="10160"/>
                    <a:pt x="176911" y="4953"/>
                  </a:cubicBezTo>
                  <a:cubicBezTo>
                    <a:pt x="170815" y="0"/>
                    <a:pt x="161925" y="762"/>
                    <a:pt x="156718" y="6858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79672" y="841560"/>
            <a:ext cx="4539691" cy="664705"/>
            <a:chOff x="0" y="0"/>
            <a:chExt cx="9079382" cy="132941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079357" cy="1329436"/>
            </a:xfrm>
            <a:custGeom>
              <a:avLst/>
              <a:gdLst/>
              <a:ahLst/>
              <a:cxnLst/>
              <a:rect l="l" t="t" r="r" b="b"/>
              <a:pathLst>
                <a:path w="9079357" h="1329436">
                  <a:moveTo>
                    <a:pt x="8414639" y="1329436"/>
                  </a:moveTo>
                  <a:lnTo>
                    <a:pt x="664718" y="1329436"/>
                  </a:lnTo>
                  <a:cubicBezTo>
                    <a:pt x="297561" y="1329436"/>
                    <a:pt x="0" y="1031748"/>
                    <a:pt x="0" y="664718"/>
                  </a:cubicBezTo>
                  <a:cubicBezTo>
                    <a:pt x="0" y="297688"/>
                    <a:pt x="297561" y="0"/>
                    <a:pt x="664718" y="0"/>
                  </a:cubicBezTo>
                  <a:lnTo>
                    <a:pt x="8414639" y="0"/>
                  </a:lnTo>
                  <a:cubicBezTo>
                    <a:pt x="8781796" y="0"/>
                    <a:pt x="9079357" y="297561"/>
                    <a:pt x="9079357" y="664718"/>
                  </a:cubicBezTo>
                  <a:cubicBezTo>
                    <a:pt x="9079357" y="1031875"/>
                    <a:pt x="8781797" y="1329436"/>
                    <a:pt x="8414639" y="1329436"/>
                  </a:cubicBezTo>
                </a:path>
              </a:pathLst>
            </a:custGeom>
            <a:solidFill>
              <a:srgbClr val="425B42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979672" y="1895640"/>
            <a:ext cx="6517411" cy="390366"/>
            <a:chOff x="0" y="0"/>
            <a:chExt cx="13034823" cy="7807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034772" cy="780669"/>
            </a:xfrm>
            <a:custGeom>
              <a:avLst/>
              <a:gdLst/>
              <a:ahLst/>
              <a:cxnLst/>
              <a:rect l="l" t="t" r="r" b="b"/>
              <a:pathLst>
                <a:path w="13034772" h="780669">
                  <a:moveTo>
                    <a:pt x="13034772" y="780669"/>
                  </a:moveTo>
                  <a:lnTo>
                    <a:pt x="0" y="780669"/>
                  </a:lnTo>
                  <a:lnTo>
                    <a:pt x="0" y="0"/>
                  </a:lnTo>
                  <a:lnTo>
                    <a:pt x="13034772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1178738" y="2611908"/>
            <a:ext cx="9818184" cy="3949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8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Proyecto Oportunitat 500: </a:t>
            </a:r>
            <a:r>
              <a:rPr lang="en-US" sz="18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 propósito es que los micropueblos de Cataluña den respuesta a la acogida de personas migradas y refugiadas. Se ha logrado que </a:t>
            </a:r>
            <a:r>
              <a:rPr lang="en-US" sz="18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28 familias</a:t>
            </a:r>
            <a:r>
              <a:rPr lang="en-US" sz="18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inicien nuevos proyectos de vida en </a:t>
            </a:r>
            <a:r>
              <a:rPr lang="en-US" sz="18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24 municipios </a:t>
            </a:r>
            <a:r>
              <a:rPr lang="en-US" sz="18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catalanes de menos de 500 habitantes.</a:t>
            </a:r>
          </a:p>
          <a:p>
            <a:pPr>
              <a:lnSpc>
                <a:spcPts val="2239"/>
              </a:lnSpc>
            </a:pPr>
            <a:endParaRPr lang="en-US" sz="1866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239"/>
              </a:lnSpc>
            </a:pPr>
            <a:r>
              <a:rPr lang="en-US" sz="18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Mesa territorial de vivienda rural y</a:t>
            </a:r>
            <a:r>
              <a:rPr lang="en-US" sz="18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Guía de viviendas vacías en los municipios rurales y de montaña:</a:t>
            </a:r>
            <a:r>
              <a:rPr lang="en-US" sz="18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este documento quiere facilitar que los ayuntamientos, Consejo comarcales y otros organismos locales puedan impulsar actuaciones de movilización de las viviendas vacías en municipios rurales y de montaña.</a:t>
            </a:r>
          </a:p>
          <a:p>
            <a:pPr>
              <a:lnSpc>
                <a:spcPts val="2239"/>
              </a:lnSpc>
            </a:pPr>
            <a:endParaRPr lang="en-US" sz="1866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239"/>
              </a:lnSpc>
            </a:pPr>
            <a:r>
              <a:rPr lang="en-US" sz="18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Premios Arrelament: </a:t>
            </a:r>
            <a:r>
              <a:rPr lang="en-US" sz="18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impulsan y apoyan iniciativas y buenas prácticas que presten servicios o cubran necesidades que ayuden a potenciar el territorio. Estos proyectos debían estar vinculados y relacionados con las acciones de la Agenda Rural de Catalunya</a:t>
            </a:r>
          </a:p>
          <a:p>
            <a:pPr>
              <a:lnSpc>
                <a:spcPts val="2239"/>
              </a:lnSpc>
            </a:pPr>
            <a:endParaRPr lang="en-US" sz="1866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88879" y="953803"/>
            <a:ext cx="4389884" cy="360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3"/>
              </a:lnSpc>
            </a:pPr>
            <a:r>
              <a:rPr lang="en-US" sz="215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Logros de la Agenda Rural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11968" y="1885595"/>
            <a:ext cx="6642569" cy="348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0"/>
              </a:lnSpc>
            </a:pPr>
            <a:r>
              <a:rPr lang="en-US" sz="209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RETO 1: Personas, bienestar y reto demográfico</a:t>
            </a:r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0176209" y="6011406"/>
            <a:ext cx="1979767" cy="878345"/>
            <a:chOff x="0" y="0"/>
            <a:chExt cx="5470588" cy="2427084"/>
          </a:xfrm>
        </p:grpSpPr>
        <p:sp>
          <p:nvSpPr>
            <p:cNvPr id="16" name="Freeform 16"/>
            <p:cNvSpPr/>
            <p:nvPr/>
          </p:nvSpPr>
          <p:spPr>
            <a:xfrm>
              <a:off x="63500" y="1726819"/>
              <a:ext cx="475742" cy="636778"/>
            </a:xfrm>
            <a:custGeom>
              <a:avLst/>
              <a:gdLst/>
              <a:ahLst/>
              <a:cxnLst/>
              <a:rect l="l" t="t" r="r" b="b"/>
              <a:pathLst>
                <a:path w="475742" h="636778">
                  <a:moveTo>
                    <a:pt x="278003" y="0"/>
                  </a:moveTo>
                  <a:lnTo>
                    <a:pt x="0" y="86360"/>
                  </a:lnTo>
                  <a:lnTo>
                    <a:pt x="170942" y="636778"/>
                  </a:lnTo>
                  <a:lnTo>
                    <a:pt x="475742" y="636778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638556" y="633857"/>
              <a:ext cx="815086" cy="1729740"/>
            </a:xfrm>
            <a:custGeom>
              <a:avLst/>
              <a:gdLst/>
              <a:ahLst/>
              <a:cxnLst/>
              <a:rect l="l" t="t" r="r" b="b"/>
              <a:pathLst>
                <a:path w="815086" h="1729740">
                  <a:moveTo>
                    <a:pt x="278003" y="0"/>
                  </a:moveTo>
                  <a:lnTo>
                    <a:pt x="0" y="86360"/>
                  </a:lnTo>
                  <a:lnTo>
                    <a:pt x="510286" y="1729740"/>
                  </a:lnTo>
                  <a:lnTo>
                    <a:pt x="815086" y="1729740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1375918" y="63500"/>
              <a:ext cx="992124" cy="2300097"/>
            </a:xfrm>
            <a:custGeom>
              <a:avLst/>
              <a:gdLst/>
              <a:ahLst/>
              <a:cxnLst/>
              <a:rect l="l" t="t" r="r" b="b"/>
              <a:pathLst>
                <a:path w="992124" h="2300097">
                  <a:moveTo>
                    <a:pt x="278003" y="0"/>
                  </a:moveTo>
                  <a:lnTo>
                    <a:pt x="0" y="86360"/>
                  </a:lnTo>
                  <a:lnTo>
                    <a:pt x="687324" y="2300097"/>
                  </a:lnTo>
                  <a:lnTo>
                    <a:pt x="992124" y="2300097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2468880" y="638556"/>
              <a:ext cx="813562" cy="1725041"/>
            </a:xfrm>
            <a:custGeom>
              <a:avLst/>
              <a:gdLst/>
              <a:ahLst/>
              <a:cxnLst/>
              <a:rect l="l" t="t" r="r" b="b"/>
              <a:pathLst>
                <a:path w="813562" h="1725041">
                  <a:moveTo>
                    <a:pt x="278003" y="0"/>
                  </a:moveTo>
                  <a:lnTo>
                    <a:pt x="0" y="86233"/>
                  </a:lnTo>
                  <a:lnTo>
                    <a:pt x="508762" y="1725041"/>
                  </a:lnTo>
                  <a:lnTo>
                    <a:pt x="813562" y="1725041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3561842" y="1213612"/>
              <a:ext cx="635000" cy="1149985"/>
            </a:xfrm>
            <a:custGeom>
              <a:avLst/>
              <a:gdLst/>
              <a:ahLst/>
              <a:cxnLst/>
              <a:rect l="l" t="t" r="r" b="b"/>
              <a:pathLst>
                <a:path w="635000" h="1149985">
                  <a:moveTo>
                    <a:pt x="278003" y="0"/>
                  </a:moveTo>
                  <a:lnTo>
                    <a:pt x="0" y="86360"/>
                  </a:lnTo>
                  <a:lnTo>
                    <a:pt x="330200" y="1149985"/>
                  </a:lnTo>
                  <a:lnTo>
                    <a:pt x="635000" y="1149985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4654804" y="1788795"/>
              <a:ext cx="456438" cy="574802"/>
            </a:xfrm>
            <a:custGeom>
              <a:avLst/>
              <a:gdLst/>
              <a:ahLst/>
              <a:cxnLst/>
              <a:rect l="l" t="t" r="r" b="b"/>
              <a:pathLst>
                <a:path w="456438" h="574802">
                  <a:moveTo>
                    <a:pt x="278003" y="0"/>
                  </a:moveTo>
                  <a:lnTo>
                    <a:pt x="0" y="86233"/>
                  </a:lnTo>
                  <a:lnTo>
                    <a:pt x="151638" y="574802"/>
                  </a:lnTo>
                  <a:lnTo>
                    <a:pt x="456438" y="574802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843947" y="5413864"/>
            <a:ext cx="249073" cy="249073"/>
            <a:chOff x="0" y="0"/>
            <a:chExt cx="498145" cy="498145"/>
          </a:xfrm>
        </p:grpSpPr>
        <p:sp>
          <p:nvSpPr>
            <p:cNvPr id="23" name="Freeform 23"/>
            <p:cNvSpPr/>
            <p:nvPr/>
          </p:nvSpPr>
          <p:spPr>
            <a:xfrm>
              <a:off x="63500" y="63500"/>
              <a:ext cx="371094" cy="371094"/>
            </a:xfrm>
            <a:custGeom>
              <a:avLst/>
              <a:gdLst/>
              <a:ahLst/>
              <a:cxnLst/>
              <a:rect l="l" t="t" r="r" b="b"/>
              <a:pathLst>
                <a:path w="371094" h="371094">
                  <a:moveTo>
                    <a:pt x="185547" y="342646"/>
                  </a:moveTo>
                  <a:cubicBezTo>
                    <a:pt x="98933" y="342646"/>
                    <a:pt x="28575" y="272161"/>
                    <a:pt x="28575" y="185674"/>
                  </a:cubicBezTo>
                  <a:cubicBezTo>
                    <a:pt x="28575" y="99187"/>
                    <a:pt x="98933" y="28575"/>
                    <a:pt x="185547" y="28575"/>
                  </a:cubicBezTo>
                  <a:cubicBezTo>
                    <a:pt x="272161" y="28575"/>
                    <a:pt x="342519" y="98933"/>
                    <a:pt x="342519" y="185547"/>
                  </a:cubicBezTo>
                  <a:cubicBezTo>
                    <a:pt x="342519" y="272161"/>
                    <a:pt x="272161" y="342519"/>
                    <a:pt x="185547" y="342519"/>
                  </a:cubicBezTo>
                  <a:moveTo>
                    <a:pt x="185547" y="0"/>
                  </a:moveTo>
                  <a:cubicBezTo>
                    <a:pt x="83185" y="0"/>
                    <a:pt x="0" y="83185"/>
                    <a:pt x="0" y="185547"/>
                  </a:cubicBezTo>
                  <a:cubicBezTo>
                    <a:pt x="0" y="287909"/>
                    <a:pt x="83185" y="371094"/>
                    <a:pt x="185547" y="371094"/>
                  </a:cubicBezTo>
                  <a:cubicBezTo>
                    <a:pt x="287909" y="371094"/>
                    <a:pt x="371094" y="287909"/>
                    <a:pt x="371094" y="185547"/>
                  </a:cubicBezTo>
                  <a:cubicBezTo>
                    <a:pt x="371094" y="83185"/>
                    <a:pt x="288036" y="0"/>
                    <a:pt x="185547" y="0"/>
                  </a:cubicBezTo>
                </a:path>
              </a:pathLst>
            </a:custGeom>
            <a:solidFill>
              <a:srgbClr val="698348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157226" y="176022"/>
              <a:ext cx="183896" cy="139954"/>
            </a:xfrm>
            <a:custGeom>
              <a:avLst/>
              <a:gdLst/>
              <a:ahLst/>
              <a:cxnLst/>
              <a:rect l="l" t="t" r="r" b="b"/>
              <a:pathLst>
                <a:path w="183896" h="139954">
                  <a:moveTo>
                    <a:pt x="156972" y="6858"/>
                  </a:moveTo>
                  <a:lnTo>
                    <a:pt x="71882" y="109093"/>
                  </a:lnTo>
                  <a:lnTo>
                    <a:pt x="25781" y="62992"/>
                  </a:lnTo>
                  <a:cubicBezTo>
                    <a:pt x="20320" y="57531"/>
                    <a:pt x="11176" y="57531"/>
                    <a:pt x="5588" y="62992"/>
                  </a:cubicBezTo>
                  <a:cubicBezTo>
                    <a:pt x="0" y="68453"/>
                    <a:pt x="127" y="77597"/>
                    <a:pt x="5588" y="83185"/>
                  </a:cubicBezTo>
                  <a:lnTo>
                    <a:pt x="55245" y="132842"/>
                  </a:lnTo>
                  <a:cubicBezTo>
                    <a:pt x="59690" y="137287"/>
                    <a:pt x="65659" y="139954"/>
                    <a:pt x="72009" y="139954"/>
                  </a:cubicBezTo>
                  <a:lnTo>
                    <a:pt x="73025" y="139954"/>
                  </a:lnTo>
                  <a:cubicBezTo>
                    <a:pt x="79629" y="139573"/>
                    <a:pt x="85979" y="136525"/>
                    <a:pt x="90297" y="131318"/>
                  </a:cubicBezTo>
                  <a:lnTo>
                    <a:pt x="178816" y="25146"/>
                  </a:lnTo>
                  <a:cubicBezTo>
                    <a:pt x="183896" y="19050"/>
                    <a:pt x="183007" y="10160"/>
                    <a:pt x="176911" y="4953"/>
                  </a:cubicBezTo>
                  <a:cubicBezTo>
                    <a:pt x="170815" y="0"/>
                    <a:pt x="161925" y="762"/>
                    <a:pt x="156718" y="6858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85800" y="2034580"/>
            <a:ext cx="6679935" cy="400101"/>
            <a:chOff x="0" y="0"/>
            <a:chExt cx="13034823" cy="7807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34772" cy="780669"/>
            </a:xfrm>
            <a:custGeom>
              <a:avLst/>
              <a:gdLst/>
              <a:ahLst/>
              <a:cxnLst/>
              <a:rect l="l" t="t" r="r" b="b"/>
              <a:pathLst>
                <a:path w="13034772" h="780669">
                  <a:moveTo>
                    <a:pt x="13034772" y="780669"/>
                  </a:moveTo>
                  <a:lnTo>
                    <a:pt x="0" y="780669"/>
                  </a:lnTo>
                  <a:lnTo>
                    <a:pt x="0" y="0"/>
                  </a:lnTo>
                  <a:lnTo>
                    <a:pt x="13034772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023796" y="6339714"/>
            <a:ext cx="1168205" cy="518286"/>
            <a:chOff x="0" y="0"/>
            <a:chExt cx="5470588" cy="2427084"/>
          </a:xfrm>
        </p:grpSpPr>
        <p:sp>
          <p:nvSpPr>
            <p:cNvPr id="5" name="Freeform 5"/>
            <p:cNvSpPr/>
            <p:nvPr/>
          </p:nvSpPr>
          <p:spPr>
            <a:xfrm>
              <a:off x="63500" y="1726819"/>
              <a:ext cx="475742" cy="636778"/>
            </a:xfrm>
            <a:custGeom>
              <a:avLst/>
              <a:gdLst/>
              <a:ahLst/>
              <a:cxnLst/>
              <a:rect l="l" t="t" r="r" b="b"/>
              <a:pathLst>
                <a:path w="475742" h="636778">
                  <a:moveTo>
                    <a:pt x="278003" y="0"/>
                  </a:moveTo>
                  <a:lnTo>
                    <a:pt x="0" y="86360"/>
                  </a:lnTo>
                  <a:lnTo>
                    <a:pt x="170942" y="636778"/>
                  </a:lnTo>
                  <a:lnTo>
                    <a:pt x="475742" y="636778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38556" y="633857"/>
              <a:ext cx="815086" cy="1729740"/>
            </a:xfrm>
            <a:custGeom>
              <a:avLst/>
              <a:gdLst/>
              <a:ahLst/>
              <a:cxnLst/>
              <a:rect l="l" t="t" r="r" b="b"/>
              <a:pathLst>
                <a:path w="815086" h="1729740">
                  <a:moveTo>
                    <a:pt x="278003" y="0"/>
                  </a:moveTo>
                  <a:lnTo>
                    <a:pt x="0" y="86360"/>
                  </a:lnTo>
                  <a:lnTo>
                    <a:pt x="510286" y="1729740"/>
                  </a:lnTo>
                  <a:lnTo>
                    <a:pt x="815086" y="1729740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375918" y="63500"/>
              <a:ext cx="992124" cy="2300097"/>
            </a:xfrm>
            <a:custGeom>
              <a:avLst/>
              <a:gdLst/>
              <a:ahLst/>
              <a:cxnLst/>
              <a:rect l="l" t="t" r="r" b="b"/>
              <a:pathLst>
                <a:path w="992124" h="2300097">
                  <a:moveTo>
                    <a:pt x="278003" y="0"/>
                  </a:moveTo>
                  <a:lnTo>
                    <a:pt x="0" y="86360"/>
                  </a:lnTo>
                  <a:lnTo>
                    <a:pt x="687324" y="2300097"/>
                  </a:lnTo>
                  <a:lnTo>
                    <a:pt x="992124" y="2300097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2468880" y="638556"/>
              <a:ext cx="813562" cy="1725041"/>
            </a:xfrm>
            <a:custGeom>
              <a:avLst/>
              <a:gdLst/>
              <a:ahLst/>
              <a:cxnLst/>
              <a:rect l="l" t="t" r="r" b="b"/>
              <a:pathLst>
                <a:path w="813562" h="1725041">
                  <a:moveTo>
                    <a:pt x="278003" y="0"/>
                  </a:moveTo>
                  <a:lnTo>
                    <a:pt x="0" y="86233"/>
                  </a:lnTo>
                  <a:lnTo>
                    <a:pt x="508762" y="1725041"/>
                  </a:lnTo>
                  <a:lnTo>
                    <a:pt x="813562" y="1725041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561842" y="1213612"/>
              <a:ext cx="635000" cy="1149985"/>
            </a:xfrm>
            <a:custGeom>
              <a:avLst/>
              <a:gdLst/>
              <a:ahLst/>
              <a:cxnLst/>
              <a:rect l="l" t="t" r="r" b="b"/>
              <a:pathLst>
                <a:path w="635000" h="1149985">
                  <a:moveTo>
                    <a:pt x="278003" y="0"/>
                  </a:moveTo>
                  <a:lnTo>
                    <a:pt x="0" y="86360"/>
                  </a:lnTo>
                  <a:lnTo>
                    <a:pt x="330200" y="1149985"/>
                  </a:lnTo>
                  <a:lnTo>
                    <a:pt x="635000" y="1149985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4654804" y="1788795"/>
              <a:ext cx="456438" cy="574802"/>
            </a:xfrm>
            <a:custGeom>
              <a:avLst/>
              <a:gdLst/>
              <a:ahLst/>
              <a:cxnLst/>
              <a:rect l="l" t="t" r="r" b="b"/>
              <a:pathLst>
                <a:path w="456438" h="574802">
                  <a:moveTo>
                    <a:pt x="278003" y="0"/>
                  </a:moveTo>
                  <a:lnTo>
                    <a:pt x="0" y="86233"/>
                  </a:lnTo>
                  <a:lnTo>
                    <a:pt x="151638" y="574802"/>
                  </a:lnTo>
                  <a:lnTo>
                    <a:pt x="456438" y="574802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833410" y="1038550"/>
            <a:ext cx="4539691" cy="664705"/>
            <a:chOff x="0" y="0"/>
            <a:chExt cx="9079382" cy="132941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079357" cy="1329436"/>
            </a:xfrm>
            <a:custGeom>
              <a:avLst/>
              <a:gdLst/>
              <a:ahLst/>
              <a:cxnLst/>
              <a:rect l="l" t="t" r="r" b="b"/>
              <a:pathLst>
                <a:path w="9079357" h="1329436">
                  <a:moveTo>
                    <a:pt x="8414639" y="1329436"/>
                  </a:moveTo>
                  <a:lnTo>
                    <a:pt x="664718" y="1329436"/>
                  </a:lnTo>
                  <a:cubicBezTo>
                    <a:pt x="297561" y="1329436"/>
                    <a:pt x="0" y="1031748"/>
                    <a:pt x="0" y="664718"/>
                  </a:cubicBezTo>
                  <a:cubicBezTo>
                    <a:pt x="0" y="297688"/>
                    <a:pt x="297561" y="0"/>
                    <a:pt x="664718" y="0"/>
                  </a:cubicBezTo>
                  <a:lnTo>
                    <a:pt x="8414639" y="0"/>
                  </a:lnTo>
                  <a:cubicBezTo>
                    <a:pt x="8781796" y="0"/>
                    <a:pt x="9079357" y="297561"/>
                    <a:pt x="9079357" y="664718"/>
                  </a:cubicBezTo>
                  <a:cubicBezTo>
                    <a:pt x="9079357" y="1031875"/>
                    <a:pt x="8781797" y="1329436"/>
                    <a:pt x="8414639" y="1329436"/>
                  </a:cubicBezTo>
                </a:path>
              </a:pathLst>
            </a:custGeom>
            <a:solidFill>
              <a:srgbClr val="425B42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703515" y="2680747"/>
            <a:ext cx="268368" cy="268368"/>
            <a:chOff x="0" y="0"/>
            <a:chExt cx="498145" cy="498145"/>
          </a:xfrm>
        </p:grpSpPr>
        <p:sp>
          <p:nvSpPr>
            <p:cNvPr id="14" name="Freeform 14"/>
            <p:cNvSpPr/>
            <p:nvPr/>
          </p:nvSpPr>
          <p:spPr>
            <a:xfrm>
              <a:off x="63500" y="63500"/>
              <a:ext cx="371094" cy="371094"/>
            </a:xfrm>
            <a:custGeom>
              <a:avLst/>
              <a:gdLst/>
              <a:ahLst/>
              <a:cxnLst/>
              <a:rect l="l" t="t" r="r" b="b"/>
              <a:pathLst>
                <a:path w="371094" h="371094">
                  <a:moveTo>
                    <a:pt x="185547" y="342646"/>
                  </a:moveTo>
                  <a:cubicBezTo>
                    <a:pt x="98933" y="342646"/>
                    <a:pt x="28575" y="272161"/>
                    <a:pt x="28575" y="185674"/>
                  </a:cubicBezTo>
                  <a:cubicBezTo>
                    <a:pt x="28575" y="99187"/>
                    <a:pt x="98933" y="28575"/>
                    <a:pt x="185547" y="28575"/>
                  </a:cubicBezTo>
                  <a:cubicBezTo>
                    <a:pt x="272161" y="28575"/>
                    <a:pt x="342519" y="98933"/>
                    <a:pt x="342519" y="185547"/>
                  </a:cubicBezTo>
                  <a:cubicBezTo>
                    <a:pt x="342519" y="272161"/>
                    <a:pt x="272161" y="342519"/>
                    <a:pt x="185547" y="342519"/>
                  </a:cubicBezTo>
                  <a:moveTo>
                    <a:pt x="185547" y="0"/>
                  </a:moveTo>
                  <a:cubicBezTo>
                    <a:pt x="83185" y="0"/>
                    <a:pt x="0" y="83185"/>
                    <a:pt x="0" y="185547"/>
                  </a:cubicBezTo>
                  <a:cubicBezTo>
                    <a:pt x="0" y="287909"/>
                    <a:pt x="83185" y="371094"/>
                    <a:pt x="185547" y="371094"/>
                  </a:cubicBezTo>
                  <a:cubicBezTo>
                    <a:pt x="287909" y="371094"/>
                    <a:pt x="371094" y="287909"/>
                    <a:pt x="371094" y="185547"/>
                  </a:cubicBezTo>
                  <a:cubicBezTo>
                    <a:pt x="371094" y="83185"/>
                    <a:pt x="288036" y="0"/>
                    <a:pt x="185547" y="0"/>
                  </a:cubicBezTo>
                </a:path>
              </a:pathLst>
            </a:custGeom>
            <a:solidFill>
              <a:srgbClr val="698348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157226" y="176022"/>
              <a:ext cx="183896" cy="139954"/>
            </a:xfrm>
            <a:custGeom>
              <a:avLst/>
              <a:gdLst/>
              <a:ahLst/>
              <a:cxnLst/>
              <a:rect l="l" t="t" r="r" b="b"/>
              <a:pathLst>
                <a:path w="183896" h="139954">
                  <a:moveTo>
                    <a:pt x="156972" y="6858"/>
                  </a:moveTo>
                  <a:lnTo>
                    <a:pt x="71882" y="109093"/>
                  </a:lnTo>
                  <a:lnTo>
                    <a:pt x="25781" y="62992"/>
                  </a:lnTo>
                  <a:cubicBezTo>
                    <a:pt x="20320" y="57531"/>
                    <a:pt x="11176" y="57531"/>
                    <a:pt x="5588" y="62992"/>
                  </a:cubicBezTo>
                  <a:cubicBezTo>
                    <a:pt x="0" y="68453"/>
                    <a:pt x="127" y="77597"/>
                    <a:pt x="5588" y="83185"/>
                  </a:cubicBezTo>
                  <a:lnTo>
                    <a:pt x="55245" y="132842"/>
                  </a:lnTo>
                  <a:cubicBezTo>
                    <a:pt x="59690" y="137287"/>
                    <a:pt x="65659" y="139954"/>
                    <a:pt x="72009" y="139954"/>
                  </a:cubicBezTo>
                  <a:lnTo>
                    <a:pt x="73025" y="139954"/>
                  </a:lnTo>
                  <a:cubicBezTo>
                    <a:pt x="79629" y="139573"/>
                    <a:pt x="85979" y="136525"/>
                    <a:pt x="90297" y="131318"/>
                  </a:cubicBezTo>
                  <a:lnTo>
                    <a:pt x="178816" y="25146"/>
                  </a:lnTo>
                  <a:cubicBezTo>
                    <a:pt x="183896" y="19050"/>
                    <a:pt x="183007" y="10160"/>
                    <a:pt x="176911" y="4953"/>
                  </a:cubicBezTo>
                  <a:cubicBezTo>
                    <a:pt x="170815" y="0"/>
                    <a:pt x="161925" y="762"/>
                    <a:pt x="156718" y="6858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703515" y="4398747"/>
            <a:ext cx="268368" cy="268368"/>
            <a:chOff x="0" y="0"/>
            <a:chExt cx="498145" cy="498145"/>
          </a:xfrm>
        </p:grpSpPr>
        <p:sp>
          <p:nvSpPr>
            <p:cNvPr id="17" name="Freeform 17"/>
            <p:cNvSpPr/>
            <p:nvPr/>
          </p:nvSpPr>
          <p:spPr>
            <a:xfrm>
              <a:off x="63500" y="63500"/>
              <a:ext cx="371094" cy="371094"/>
            </a:xfrm>
            <a:custGeom>
              <a:avLst/>
              <a:gdLst/>
              <a:ahLst/>
              <a:cxnLst/>
              <a:rect l="l" t="t" r="r" b="b"/>
              <a:pathLst>
                <a:path w="371094" h="371094">
                  <a:moveTo>
                    <a:pt x="185547" y="342646"/>
                  </a:moveTo>
                  <a:cubicBezTo>
                    <a:pt x="98933" y="342646"/>
                    <a:pt x="28575" y="272161"/>
                    <a:pt x="28575" y="185674"/>
                  </a:cubicBezTo>
                  <a:cubicBezTo>
                    <a:pt x="28575" y="99187"/>
                    <a:pt x="98933" y="28575"/>
                    <a:pt x="185547" y="28575"/>
                  </a:cubicBezTo>
                  <a:cubicBezTo>
                    <a:pt x="272161" y="28575"/>
                    <a:pt x="342519" y="98933"/>
                    <a:pt x="342519" y="185547"/>
                  </a:cubicBezTo>
                  <a:cubicBezTo>
                    <a:pt x="342519" y="272161"/>
                    <a:pt x="272161" y="342519"/>
                    <a:pt x="185547" y="342519"/>
                  </a:cubicBezTo>
                  <a:moveTo>
                    <a:pt x="185547" y="0"/>
                  </a:moveTo>
                  <a:cubicBezTo>
                    <a:pt x="83185" y="0"/>
                    <a:pt x="0" y="83185"/>
                    <a:pt x="0" y="185547"/>
                  </a:cubicBezTo>
                  <a:cubicBezTo>
                    <a:pt x="0" y="287909"/>
                    <a:pt x="83185" y="371094"/>
                    <a:pt x="185547" y="371094"/>
                  </a:cubicBezTo>
                  <a:cubicBezTo>
                    <a:pt x="287909" y="371094"/>
                    <a:pt x="371094" y="287909"/>
                    <a:pt x="371094" y="185547"/>
                  </a:cubicBezTo>
                  <a:cubicBezTo>
                    <a:pt x="371094" y="83185"/>
                    <a:pt x="288036" y="0"/>
                    <a:pt x="185547" y="0"/>
                  </a:cubicBezTo>
                </a:path>
              </a:pathLst>
            </a:custGeom>
            <a:solidFill>
              <a:srgbClr val="698348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157226" y="176022"/>
              <a:ext cx="183896" cy="139954"/>
            </a:xfrm>
            <a:custGeom>
              <a:avLst/>
              <a:gdLst/>
              <a:ahLst/>
              <a:cxnLst/>
              <a:rect l="l" t="t" r="r" b="b"/>
              <a:pathLst>
                <a:path w="183896" h="139954">
                  <a:moveTo>
                    <a:pt x="156972" y="6858"/>
                  </a:moveTo>
                  <a:lnTo>
                    <a:pt x="71882" y="109093"/>
                  </a:lnTo>
                  <a:lnTo>
                    <a:pt x="25781" y="62992"/>
                  </a:lnTo>
                  <a:cubicBezTo>
                    <a:pt x="20320" y="57531"/>
                    <a:pt x="11176" y="57531"/>
                    <a:pt x="5588" y="62992"/>
                  </a:cubicBezTo>
                  <a:cubicBezTo>
                    <a:pt x="0" y="68453"/>
                    <a:pt x="127" y="77597"/>
                    <a:pt x="5588" y="83185"/>
                  </a:cubicBezTo>
                  <a:lnTo>
                    <a:pt x="55245" y="132842"/>
                  </a:lnTo>
                  <a:cubicBezTo>
                    <a:pt x="59690" y="137287"/>
                    <a:pt x="65659" y="139954"/>
                    <a:pt x="72009" y="139954"/>
                  </a:cubicBezTo>
                  <a:lnTo>
                    <a:pt x="73025" y="139954"/>
                  </a:lnTo>
                  <a:cubicBezTo>
                    <a:pt x="79629" y="139573"/>
                    <a:pt x="85979" y="136525"/>
                    <a:pt x="90297" y="131318"/>
                  </a:cubicBezTo>
                  <a:lnTo>
                    <a:pt x="178816" y="25146"/>
                  </a:lnTo>
                  <a:cubicBezTo>
                    <a:pt x="183896" y="19050"/>
                    <a:pt x="183007" y="10160"/>
                    <a:pt x="176911" y="4953"/>
                  </a:cubicBezTo>
                  <a:cubicBezTo>
                    <a:pt x="170815" y="0"/>
                    <a:pt x="161925" y="762"/>
                    <a:pt x="156718" y="6858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</p:grpSp>
      <p:sp>
        <p:nvSpPr>
          <p:cNvPr id="19" name="Freeform 19"/>
          <p:cNvSpPr/>
          <p:nvPr/>
        </p:nvSpPr>
        <p:spPr>
          <a:xfrm>
            <a:off x="5735679" y="2680747"/>
            <a:ext cx="6317507" cy="3017212"/>
          </a:xfrm>
          <a:custGeom>
            <a:avLst/>
            <a:gdLst/>
            <a:ahLst/>
            <a:cxnLst/>
            <a:rect l="l" t="t" r="r" b="b"/>
            <a:pathLst>
              <a:path w="9476260" h="4525818">
                <a:moveTo>
                  <a:pt x="0" y="0"/>
                </a:moveTo>
                <a:lnTo>
                  <a:pt x="9476260" y="0"/>
                </a:lnTo>
                <a:lnTo>
                  <a:pt x="9476260" y="4525818"/>
                </a:lnTo>
                <a:lnTo>
                  <a:pt x="0" y="45258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3" b="-1226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83216" y="1163383"/>
            <a:ext cx="4389884" cy="360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3"/>
              </a:lnSpc>
            </a:pPr>
            <a:r>
              <a:rPr lang="en-US" sz="215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Logros de la Agenda Rural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51949" y="2038965"/>
            <a:ext cx="6385115" cy="348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0"/>
              </a:lnSpc>
            </a:pPr>
            <a:r>
              <a:rPr lang="en-US" sz="209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RETO 1: Personas, bienestar y reto demográfico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10960" y="2674397"/>
            <a:ext cx="4465969" cy="6061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59"/>
              </a:lnSpc>
            </a:pPr>
            <a:r>
              <a:rPr lang="en-US" sz="17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Programa </a:t>
            </a:r>
            <a:r>
              <a:rPr lang="en-US" sz="17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ARRELAMENT</a:t>
            </a:r>
            <a:r>
              <a:rPr lang="en-US" sz="17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quiere impulsar y reforzar zonas en situación de pérdida de población crónica fomentando la cohesión, para equilibrar desigualdades territoriales. </a:t>
            </a:r>
          </a:p>
          <a:p>
            <a:pPr>
              <a:lnSpc>
                <a:spcPts val="2159"/>
              </a:lnSpc>
            </a:pPr>
            <a:endParaRPr lang="en-US" sz="17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159"/>
              </a:lnSpc>
            </a:pPr>
            <a:r>
              <a:rPr lang="en-US" sz="17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Los principales resultados han sido que en les Garrigues Altes se ha firmado un convenio piloto para la construcción de </a:t>
            </a:r>
            <a:r>
              <a:rPr lang="en-US" sz="17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 viviendas dotacionales</a:t>
            </a:r>
            <a:r>
              <a:rPr lang="en-US" sz="17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carácter público. Por su parte, en la Terra Alta está previsto rehabilitar edificios municipales con el objetivo de destinarlos a vivienda de alquiler asequible, incluyendo en una primera fase </a:t>
            </a:r>
            <a:r>
              <a:rPr lang="en-US" sz="17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 viviendas dotacionales</a:t>
            </a:r>
            <a:r>
              <a:rPr lang="en-US" sz="17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>
              <a:lnSpc>
                <a:spcPts val="2413"/>
              </a:lnSpc>
            </a:pPr>
            <a:endParaRPr lang="en-US" sz="17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413"/>
              </a:lnSpc>
            </a:pPr>
            <a:endParaRPr lang="en-US" sz="17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413"/>
              </a:lnSpc>
            </a:pPr>
            <a:endParaRPr lang="en-US" sz="17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413"/>
              </a:lnSpc>
            </a:pPr>
            <a:endParaRPr lang="en-US" sz="17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413"/>
              </a:lnSpc>
            </a:pPr>
            <a:endParaRPr lang="en-US" sz="17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413"/>
              </a:lnSpc>
            </a:pPr>
            <a:endParaRPr lang="en-US" sz="17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55136" y="2211320"/>
            <a:ext cx="249073" cy="249073"/>
            <a:chOff x="0" y="0"/>
            <a:chExt cx="498145" cy="498145"/>
          </a:xfrm>
        </p:grpSpPr>
        <p:sp>
          <p:nvSpPr>
            <p:cNvPr id="3" name="Freeform 3"/>
            <p:cNvSpPr/>
            <p:nvPr/>
          </p:nvSpPr>
          <p:spPr>
            <a:xfrm>
              <a:off x="63500" y="63500"/>
              <a:ext cx="371094" cy="371094"/>
            </a:xfrm>
            <a:custGeom>
              <a:avLst/>
              <a:gdLst/>
              <a:ahLst/>
              <a:cxnLst/>
              <a:rect l="l" t="t" r="r" b="b"/>
              <a:pathLst>
                <a:path w="371094" h="371094">
                  <a:moveTo>
                    <a:pt x="185547" y="342646"/>
                  </a:moveTo>
                  <a:cubicBezTo>
                    <a:pt x="98933" y="342646"/>
                    <a:pt x="28575" y="272288"/>
                    <a:pt x="28575" y="185674"/>
                  </a:cubicBezTo>
                  <a:cubicBezTo>
                    <a:pt x="28575" y="99060"/>
                    <a:pt x="98933" y="28575"/>
                    <a:pt x="185547" y="28575"/>
                  </a:cubicBezTo>
                  <a:cubicBezTo>
                    <a:pt x="272161" y="28575"/>
                    <a:pt x="342519" y="99060"/>
                    <a:pt x="342519" y="185547"/>
                  </a:cubicBezTo>
                  <a:cubicBezTo>
                    <a:pt x="342519" y="272034"/>
                    <a:pt x="272161" y="342519"/>
                    <a:pt x="185547" y="342519"/>
                  </a:cubicBezTo>
                  <a:moveTo>
                    <a:pt x="185547" y="0"/>
                  </a:moveTo>
                  <a:cubicBezTo>
                    <a:pt x="83185" y="0"/>
                    <a:pt x="0" y="83185"/>
                    <a:pt x="0" y="185547"/>
                  </a:cubicBezTo>
                  <a:cubicBezTo>
                    <a:pt x="0" y="287909"/>
                    <a:pt x="83185" y="371094"/>
                    <a:pt x="185547" y="371094"/>
                  </a:cubicBezTo>
                  <a:cubicBezTo>
                    <a:pt x="287909" y="371094"/>
                    <a:pt x="371094" y="287909"/>
                    <a:pt x="371094" y="185547"/>
                  </a:cubicBezTo>
                  <a:cubicBezTo>
                    <a:pt x="371094" y="83185"/>
                    <a:pt x="288036" y="0"/>
                    <a:pt x="185547" y="0"/>
                  </a:cubicBezTo>
                </a:path>
              </a:pathLst>
            </a:custGeom>
            <a:solidFill>
              <a:srgbClr val="698348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57226" y="176022"/>
              <a:ext cx="183896" cy="139827"/>
            </a:xfrm>
            <a:custGeom>
              <a:avLst/>
              <a:gdLst/>
              <a:ahLst/>
              <a:cxnLst/>
              <a:rect l="l" t="t" r="r" b="b"/>
              <a:pathLst>
                <a:path w="183896" h="139827">
                  <a:moveTo>
                    <a:pt x="156972" y="6858"/>
                  </a:moveTo>
                  <a:lnTo>
                    <a:pt x="71882" y="109093"/>
                  </a:lnTo>
                  <a:lnTo>
                    <a:pt x="25781" y="62992"/>
                  </a:lnTo>
                  <a:cubicBezTo>
                    <a:pt x="20320" y="57531"/>
                    <a:pt x="11176" y="57531"/>
                    <a:pt x="5588" y="62992"/>
                  </a:cubicBezTo>
                  <a:cubicBezTo>
                    <a:pt x="0" y="68453"/>
                    <a:pt x="127" y="77597"/>
                    <a:pt x="5588" y="83185"/>
                  </a:cubicBezTo>
                  <a:lnTo>
                    <a:pt x="55245" y="132842"/>
                  </a:lnTo>
                  <a:cubicBezTo>
                    <a:pt x="59690" y="137160"/>
                    <a:pt x="65659" y="139827"/>
                    <a:pt x="72009" y="139827"/>
                  </a:cubicBezTo>
                  <a:lnTo>
                    <a:pt x="73025" y="139827"/>
                  </a:lnTo>
                  <a:cubicBezTo>
                    <a:pt x="79629" y="139446"/>
                    <a:pt x="85979" y="136398"/>
                    <a:pt x="90297" y="131318"/>
                  </a:cubicBezTo>
                  <a:lnTo>
                    <a:pt x="178816" y="25146"/>
                  </a:lnTo>
                  <a:cubicBezTo>
                    <a:pt x="183896" y="19050"/>
                    <a:pt x="183007" y="10160"/>
                    <a:pt x="176911" y="4953"/>
                  </a:cubicBezTo>
                  <a:cubicBezTo>
                    <a:pt x="170815" y="0"/>
                    <a:pt x="161925" y="762"/>
                    <a:pt x="156718" y="6858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79672" y="286660"/>
            <a:ext cx="4539691" cy="664705"/>
            <a:chOff x="0" y="0"/>
            <a:chExt cx="9079382" cy="13294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079357" cy="1329436"/>
            </a:xfrm>
            <a:custGeom>
              <a:avLst/>
              <a:gdLst/>
              <a:ahLst/>
              <a:cxnLst/>
              <a:rect l="l" t="t" r="r" b="b"/>
              <a:pathLst>
                <a:path w="9079357" h="1329436">
                  <a:moveTo>
                    <a:pt x="8414639" y="1329436"/>
                  </a:moveTo>
                  <a:lnTo>
                    <a:pt x="664718" y="1329436"/>
                  </a:lnTo>
                  <a:cubicBezTo>
                    <a:pt x="297561" y="1329436"/>
                    <a:pt x="0" y="1031748"/>
                    <a:pt x="0" y="664718"/>
                  </a:cubicBezTo>
                  <a:cubicBezTo>
                    <a:pt x="0" y="297688"/>
                    <a:pt x="297561" y="0"/>
                    <a:pt x="664718" y="0"/>
                  </a:cubicBezTo>
                  <a:lnTo>
                    <a:pt x="8414639" y="0"/>
                  </a:lnTo>
                  <a:cubicBezTo>
                    <a:pt x="8781796" y="0"/>
                    <a:pt x="9079357" y="297561"/>
                    <a:pt x="9079357" y="664718"/>
                  </a:cubicBezTo>
                  <a:cubicBezTo>
                    <a:pt x="9079357" y="1031875"/>
                    <a:pt x="8781797" y="1329436"/>
                    <a:pt x="8414639" y="1329436"/>
                  </a:cubicBezTo>
                </a:path>
              </a:pathLst>
            </a:custGeom>
            <a:solidFill>
              <a:srgbClr val="425B42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349576" y="6088322"/>
            <a:ext cx="1806401" cy="801429"/>
            <a:chOff x="0" y="0"/>
            <a:chExt cx="5470588" cy="2427084"/>
          </a:xfrm>
        </p:grpSpPr>
        <p:sp>
          <p:nvSpPr>
            <p:cNvPr id="8" name="Freeform 8"/>
            <p:cNvSpPr/>
            <p:nvPr/>
          </p:nvSpPr>
          <p:spPr>
            <a:xfrm>
              <a:off x="63500" y="1726819"/>
              <a:ext cx="475742" cy="636778"/>
            </a:xfrm>
            <a:custGeom>
              <a:avLst/>
              <a:gdLst/>
              <a:ahLst/>
              <a:cxnLst/>
              <a:rect l="l" t="t" r="r" b="b"/>
              <a:pathLst>
                <a:path w="475742" h="636778">
                  <a:moveTo>
                    <a:pt x="278003" y="0"/>
                  </a:moveTo>
                  <a:lnTo>
                    <a:pt x="0" y="86360"/>
                  </a:lnTo>
                  <a:lnTo>
                    <a:pt x="170942" y="636778"/>
                  </a:lnTo>
                  <a:lnTo>
                    <a:pt x="475742" y="636778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638556" y="633857"/>
              <a:ext cx="815086" cy="1729740"/>
            </a:xfrm>
            <a:custGeom>
              <a:avLst/>
              <a:gdLst/>
              <a:ahLst/>
              <a:cxnLst/>
              <a:rect l="l" t="t" r="r" b="b"/>
              <a:pathLst>
                <a:path w="815086" h="1729740">
                  <a:moveTo>
                    <a:pt x="278003" y="0"/>
                  </a:moveTo>
                  <a:lnTo>
                    <a:pt x="0" y="86360"/>
                  </a:lnTo>
                  <a:lnTo>
                    <a:pt x="510286" y="1729740"/>
                  </a:lnTo>
                  <a:lnTo>
                    <a:pt x="815086" y="1729740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375918" y="63500"/>
              <a:ext cx="992124" cy="2300097"/>
            </a:xfrm>
            <a:custGeom>
              <a:avLst/>
              <a:gdLst/>
              <a:ahLst/>
              <a:cxnLst/>
              <a:rect l="l" t="t" r="r" b="b"/>
              <a:pathLst>
                <a:path w="992124" h="2300097">
                  <a:moveTo>
                    <a:pt x="278003" y="0"/>
                  </a:moveTo>
                  <a:lnTo>
                    <a:pt x="0" y="86360"/>
                  </a:lnTo>
                  <a:lnTo>
                    <a:pt x="687324" y="2300097"/>
                  </a:lnTo>
                  <a:lnTo>
                    <a:pt x="992124" y="2300097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468880" y="638556"/>
              <a:ext cx="813562" cy="1725041"/>
            </a:xfrm>
            <a:custGeom>
              <a:avLst/>
              <a:gdLst/>
              <a:ahLst/>
              <a:cxnLst/>
              <a:rect l="l" t="t" r="r" b="b"/>
              <a:pathLst>
                <a:path w="813562" h="1725041">
                  <a:moveTo>
                    <a:pt x="278003" y="0"/>
                  </a:moveTo>
                  <a:lnTo>
                    <a:pt x="0" y="86233"/>
                  </a:lnTo>
                  <a:lnTo>
                    <a:pt x="508762" y="1725041"/>
                  </a:lnTo>
                  <a:lnTo>
                    <a:pt x="813562" y="1725041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3561842" y="1213612"/>
              <a:ext cx="635000" cy="1149985"/>
            </a:xfrm>
            <a:custGeom>
              <a:avLst/>
              <a:gdLst/>
              <a:ahLst/>
              <a:cxnLst/>
              <a:rect l="l" t="t" r="r" b="b"/>
              <a:pathLst>
                <a:path w="635000" h="1149985">
                  <a:moveTo>
                    <a:pt x="278003" y="0"/>
                  </a:moveTo>
                  <a:lnTo>
                    <a:pt x="0" y="86360"/>
                  </a:lnTo>
                  <a:lnTo>
                    <a:pt x="330200" y="1149985"/>
                  </a:lnTo>
                  <a:lnTo>
                    <a:pt x="635000" y="1149985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4654804" y="1788795"/>
              <a:ext cx="456438" cy="574802"/>
            </a:xfrm>
            <a:custGeom>
              <a:avLst/>
              <a:gdLst/>
              <a:ahLst/>
              <a:cxnLst/>
              <a:rect l="l" t="t" r="r" b="b"/>
              <a:pathLst>
                <a:path w="456438" h="574802">
                  <a:moveTo>
                    <a:pt x="278003" y="0"/>
                  </a:moveTo>
                  <a:lnTo>
                    <a:pt x="0" y="86233"/>
                  </a:lnTo>
                  <a:lnTo>
                    <a:pt x="151638" y="574802"/>
                  </a:lnTo>
                  <a:lnTo>
                    <a:pt x="456438" y="574802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228744" y="2198620"/>
            <a:ext cx="10394233" cy="2642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867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Estatuto del Municipio Rural: </a:t>
            </a:r>
            <a:r>
              <a:rPr lang="en-US" sz="186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Acción numero </a:t>
            </a:r>
            <a:r>
              <a:rPr lang="en-US" sz="1867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876 de la Agenda Rural </a:t>
            </a:r>
            <a:r>
              <a:rPr lang="en-US" sz="186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que supone nuevo marco legal para garantizar el arraigo y acceso equitativo a los servicios en municipios rurales, impulsado por la Generalitat con entidades municipalistas. Este documento da respuesta a un total de </a:t>
            </a:r>
            <a:r>
              <a:rPr lang="en-US" sz="1867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80 acciones de la Agenda Rural</a:t>
            </a:r>
            <a:r>
              <a:rPr lang="en-US" sz="186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Catalunya.</a:t>
            </a:r>
          </a:p>
          <a:p>
            <a:pPr>
              <a:lnSpc>
                <a:spcPts val="2333"/>
              </a:lnSpc>
            </a:pPr>
            <a:endParaRPr lang="en-US" sz="1867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333"/>
              </a:lnSpc>
            </a:pPr>
            <a:endParaRPr lang="en-US" sz="1867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333"/>
              </a:lnSpc>
            </a:pPr>
            <a:endParaRPr lang="en-US" sz="1867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333"/>
              </a:lnSpc>
            </a:pPr>
            <a:endParaRPr lang="en-US" sz="1867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333"/>
              </a:lnSpc>
            </a:pPr>
            <a:endParaRPr lang="en-US" sz="1867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14279" y="411602"/>
            <a:ext cx="4056183" cy="347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3"/>
              </a:lnSpc>
            </a:pPr>
            <a:r>
              <a:rPr lang="en-US" sz="206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Logros de la Agenda Rural</a:t>
            </a: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979671" y="1380789"/>
            <a:ext cx="10601727" cy="635000"/>
            <a:chOff x="0" y="0"/>
            <a:chExt cx="13034823" cy="78073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034772" cy="780669"/>
            </a:xfrm>
            <a:custGeom>
              <a:avLst/>
              <a:gdLst/>
              <a:ahLst/>
              <a:cxnLst/>
              <a:rect l="l" t="t" r="r" b="b"/>
              <a:pathLst>
                <a:path w="13034772" h="780669">
                  <a:moveTo>
                    <a:pt x="13034772" y="780669"/>
                  </a:moveTo>
                  <a:lnTo>
                    <a:pt x="0" y="780669"/>
                  </a:lnTo>
                  <a:lnTo>
                    <a:pt x="0" y="0"/>
                  </a:lnTo>
                  <a:lnTo>
                    <a:pt x="13034772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083419" y="1406190"/>
            <a:ext cx="1042278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37"/>
              </a:lnSpc>
            </a:pPr>
            <a:r>
              <a:rPr lang="en-US" sz="203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RETO 7: Gobernanza: descentralizar y democratizar la participación y la toma de decisiones</a:t>
            </a:r>
          </a:p>
        </p:txBody>
      </p:sp>
      <p:sp>
        <p:nvSpPr>
          <p:cNvPr id="19" name="Freeform 19"/>
          <p:cNvSpPr/>
          <p:nvPr/>
        </p:nvSpPr>
        <p:spPr>
          <a:xfrm>
            <a:off x="3998655" y="3498850"/>
            <a:ext cx="4592309" cy="3249059"/>
          </a:xfrm>
          <a:custGeom>
            <a:avLst/>
            <a:gdLst/>
            <a:ahLst/>
            <a:cxnLst/>
            <a:rect l="l" t="t" r="r" b="b"/>
            <a:pathLst>
              <a:path w="6888464" h="4873588">
                <a:moveTo>
                  <a:pt x="0" y="0"/>
                </a:moveTo>
                <a:lnTo>
                  <a:pt x="6888464" y="0"/>
                </a:lnTo>
                <a:lnTo>
                  <a:pt x="6888464" y="4873588"/>
                </a:lnTo>
                <a:lnTo>
                  <a:pt x="0" y="4873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85800" y="2805007"/>
            <a:ext cx="249073" cy="249073"/>
            <a:chOff x="0" y="0"/>
            <a:chExt cx="498145" cy="498145"/>
          </a:xfrm>
        </p:grpSpPr>
        <p:sp>
          <p:nvSpPr>
            <p:cNvPr id="3" name="Freeform 3"/>
            <p:cNvSpPr/>
            <p:nvPr/>
          </p:nvSpPr>
          <p:spPr>
            <a:xfrm>
              <a:off x="63500" y="63500"/>
              <a:ext cx="371094" cy="371094"/>
            </a:xfrm>
            <a:custGeom>
              <a:avLst/>
              <a:gdLst/>
              <a:ahLst/>
              <a:cxnLst/>
              <a:rect l="l" t="t" r="r" b="b"/>
              <a:pathLst>
                <a:path w="371094" h="371094">
                  <a:moveTo>
                    <a:pt x="185547" y="342646"/>
                  </a:moveTo>
                  <a:cubicBezTo>
                    <a:pt x="98933" y="342646"/>
                    <a:pt x="28575" y="272288"/>
                    <a:pt x="28575" y="185674"/>
                  </a:cubicBezTo>
                  <a:cubicBezTo>
                    <a:pt x="28575" y="99060"/>
                    <a:pt x="98933" y="28575"/>
                    <a:pt x="185547" y="28575"/>
                  </a:cubicBezTo>
                  <a:cubicBezTo>
                    <a:pt x="272161" y="28575"/>
                    <a:pt x="342519" y="99060"/>
                    <a:pt x="342519" y="185547"/>
                  </a:cubicBezTo>
                  <a:cubicBezTo>
                    <a:pt x="342519" y="272034"/>
                    <a:pt x="272161" y="342519"/>
                    <a:pt x="185547" y="342519"/>
                  </a:cubicBezTo>
                  <a:moveTo>
                    <a:pt x="185547" y="0"/>
                  </a:moveTo>
                  <a:cubicBezTo>
                    <a:pt x="83185" y="0"/>
                    <a:pt x="0" y="83185"/>
                    <a:pt x="0" y="185547"/>
                  </a:cubicBezTo>
                  <a:cubicBezTo>
                    <a:pt x="0" y="287909"/>
                    <a:pt x="83185" y="371094"/>
                    <a:pt x="185547" y="371094"/>
                  </a:cubicBezTo>
                  <a:cubicBezTo>
                    <a:pt x="287909" y="371094"/>
                    <a:pt x="371094" y="287909"/>
                    <a:pt x="371094" y="185547"/>
                  </a:cubicBezTo>
                  <a:cubicBezTo>
                    <a:pt x="371094" y="83185"/>
                    <a:pt x="288036" y="0"/>
                    <a:pt x="185547" y="0"/>
                  </a:cubicBezTo>
                </a:path>
              </a:pathLst>
            </a:custGeom>
            <a:solidFill>
              <a:srgbClr val="49783E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57226" y="176022"/>
              <a:ext cx="183896" cy="139827"/>
            </a:xfrm>
            <a:custGeom>
              <a:avLst/>
              <a:gdLst/>
              <a:ahLst/>
              <a:cxnLst/>
              <a:rect l="l" t="t" r="r" b="b"/>
              <a:pathLst>
                <a:path w="183896" h="139827">
                  <a:moveTo>
                    <a:pt x="156972" y="6858"/>
                  </a:moveTo>
                  <a:lnTo>
                    <a:pt x="71882" y="109093"/>
                  </a:lnTo>
                  <a:lnTo>
                    <a:pt x="25781" y="62992"/>
                  </a:lnTo>
                  <a:cubicBezTo>
                    <a:pt x="20320" y="57531"/>
                    <a:pt x="11176" y="57531"/>
                    <a:pt x="5588" y="62992"/>
                  </a:cubicBezTo>
                  <a:cubicBezTo>
                    <a:pt x="0" y="68453"/>
                    <a:pt x="127" y="77597"/>
                    <a:pt x="5588" y="83185"/>
                  </a:cubicBezTo>
                  <a:lnTo>
                    <a:pt x="55245" y="132842"/>
                  </a:lnTo>
                  <a:cubicBezTo>
                    <a:pt x="59690" y="137160"/>
                    <a:pt x="65659" y="139827"/>
                    <a:pt x="72009" y="139827"/>
                  </a:cubicBezTo>
                  <a:lnTo>
                    <a:pt x="73025" y="139827"/>
                  </a:lnTo>
                  <a:cubicBezTo>
                    <a:pt x="79629" y="139446"/>
                    <a:pt x="85979" y="136398"/>
                    <a:pt x="90297" y="131318"/>
                  </a:cubicBezTo>
                  <a:lnTo>
                    <a:pt x="178816" y="25146"/>
                  </a:lnTo>
                  <a:cubicBezTo>
                    <a:pt x="183896" y="19050"/>
                    <a:pt x="183007" y="10160"/>
                    <a:pt x="176911" y="4953"/>
                  </a:cubicBezTo>
                  <a:cubicBezTo>
                    <a:pt x="170815" y="0"/>
                    <a:pt x="161925" y="762"/>
                    <a:pt x="156718" y="6858"/>
                  </a:cubicBezTo>
                  <a:close/>
                </a:path>
              </a:pathLst>
            </a:custGeom>
            <a:solidFill>
              <a:srgbClr val="49783E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79672" y="841560"/>
            <a:ext cx="4539691" cy="664705"/>
            <a:chOff x="0" y="0"/>
            <a:chExt cx="9079382" cy="13294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079357" cy="1329436"/>
            </a:xfrm>
            <a:custGeom>
              <a:avLst/>
              <a:gdLst/>
              <a:ahLst/>
              <a:cxnLst/>
              <a:rect l="l" t="t" r="r" b="b"/>
              <a:pathLst>
                <a:path w="9079357" h="1329436">
                  <a:moveTo>
                    <a:pt x="8414639" y="1329436"/>
                  </a:moveTo>
                  <a:lnTo>
                    <a:pt x="664718" y="1329436"/>
                  </a:lnTo>
                  <a:cubicBezTo>
                    <a:pt x="297561" y="1329436"/>
                    <a:pt x="0" y="1031748"/>
                    <a:pt x="0" y="664718"/>
                  </a:cubicBezTo>
                  <a:cubicBezTo>
                    <a:pt x="0" y="297688"/>
                    <a:pt x="297561" y="0"/>
                    <a:pt x="664718" y="0"/>
                  </a:cubicBezTo>
                  <a:lnTo>
                    <a:pt x="8414639" y="0"/>
                  </a:lnTo>
                  <a:cubicBezTo>
                    <a:pt x="8781796" y="0"/>
                    <a:pt x="9079357" y="297561"/>
                    <a:pt x="9079357" y="664718"/>
                  </a:cubicBezTo>
                  <a:cubicBezTo>
                    <a:pt x="9079357" y="1031875"/>
                    <a:pt x="8781797" y="1329436"/>
                    <a:pt x="8414639" y="1329436"/>
                  </a:cubicBezTo>
                </a:path>
              </a:pathLst>
            </a:custGeom>
            <a:solidFill>
              <a:srgbClr val="425B42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201683" y="6466367"/>
            <a:ext cx="954294" cy="423383"/>
            <a:chOff x="0" y="0"/>
            <a:chExt cx="5470588" cy="2427084"/>
          </a:xfrm>
        </p:grpSpPr>
        <p:sp>
          <p:nvSpPr>
            <p:cNvPr id="8" name="Freeform 8"/>
            <p:cNvSpPr/>
            <p:nvPr/>
          </p:nvSpPr>
          <p:spPr>
            <a:xfrm>
              <a:off x="63500" y="1726819"/>
              <a:ext cx="475742" cy="636778"/>
            </a:xfrm>
            <a:custGeom>
              <a:avLst/>
              <a:gdLst/>
              <a:ahLst/>
              <a:cxnLst/>
              <a:rect l="l" t="t" r="r" b="b"/>
              <a:pathLst>
                <a:path w="475742" h="636778">
                  <a:moveTo>
                    <a:pt x="278003" y="0"/>
                  </a:moveTo>
                  <a:lnTo>
                    <a:pt x="0" y="86360"/>
                  </a:lnTo>
                  <a:lnTo>
                    <a:pt x="170942" y="636778"/>
                  </a:lnTo>
                  <a:lnTo>
                    <a:pt x="475742" y="636778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638556" y="633857"/>
              <a:ext cx="815086" cy="1729740"/>
            </a:xfrm>
            <a:custGeom>
              <a:avLst/>
              <a:gdLst/>
              <a:ahLst/>
              <a:cxnLst/>
              <a:rect l="l" t="t" r="r" b="b"/>
              <a:pathLst>
                <a:path w="815086" h="1729740">
                  <a:moveTo>
                    <a:pt x="278003" y="0"/>
                  </a:moveTo>
                  <a:lnTo>
                    <a:pt x="0" y="86360"/>
                  </a:lnTo>
                  <a:lnTo>
                    <a:pt x="510286" y="1729740"/>
                  </a:lnTo>
                  <a:lnTo>
                    <a:pt x="815086" y="1729740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375918" y="63500"/>
              <a:ext cx="992124" cy="2300097"/>
            </a:xfrm>
            <a:custGeom>
              <a:avLst/>
              <a:gdLst/>
              <a:ahLst/>
              <a:cxnLst/>
              <a:rect l="l" t="t" r="r" b="b"/>
              <a:pathLst>
                <a:path w="992124" h="2300097">
                  <a:moveTo>
                    <a:pt x="278003" y="0"/>
                  </a:moveTo>
                  <a:lnTo>
                    <a:pt x="0" y="86360"/>
                  </a:lnTo>
                  <a:lnTo>
                    <a:pt x="687324" y="2300097"/>
                  </a:lnTo>
                  <a:lnTo>
                    <a:pt x="992124" y="2300097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468880" y="638556"/>
              <a:ext cx="813562" cy="1725041"/>
            </a:xfrm>
            <a:custGeom>
              <a:avLst/>
              <a:gdLst/>
              <a:ahLst/>
              <a:cxnLst/>
              <a:rect l="l" t="t" r="r" b="b"/>
              <a:pathLst>
                <a:path w="813562" h="1725041">
                  <a:moveTo>
                    <a:pt x="278003" y="0"/>
                  </a:moveTo>
                  <a:lnTo>
                    <a:pt x="0" y="86233"/>
                  </a:lnTo>
                  <a:lnTo>
                    <a:pt x="508762" y="1725041"/>
                  </a:lnTo>
                  <a:lnTo>
                    <a:pt x="813562" y="1725041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3561842" y="1213612"/>
              <a:ext cx="635000" cy="1149985"/>
            </a:xfrm>
            <a:custGeom>
              <a:avLst/>
              <a:gdLst/>
              <a:ahLst/>
              <a:cxnLst/>
              <a:rect l="l" t="t" r="r" b="b"/>
              <a:pathLst>
                <a:path w="635000" h="1149985">
                  <a:moveTo>
                    <a:pt x="278003" y="0"/>
                  </a:moveTo>
                  <a:lnTo>
                    <a:pt x="0" y="86360"/>
                  </a:lnTo>
                  <a:lnTo>
                    <a:pt x="330200" y="1149985"/>
                  </a:lnTo>
                  <a:lnTo>
                    <a:pt x="635000" y="1149985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4654804" y="1788795"/>
              <a:ext cx="456438" cy="574802"/>
            </a:xfrm>
            <a:custGeom>
              <a:avLst/>
              <a:gdLst/>
              <a:ahLst/>
              <a:cxnLst/>
              <a:rect l="l" t="t" r="r" b="b"/>
              <a:pathLst>
                <a:path w="456438" h="574802">
                  <a:moveTo>
                    <a:pt x="278003" y="0"/>
                  </a:moveTo>
                  <a:lnTo>
                    <a:pt x="0" y="86233"/>
                  </a:lnTo>
                  <a:lnTo>
                    <a:pt x="151638" y="574802"/>
                  </a:lnTo>
                  <a:lnTo>
                    <a:pt x="456438" y="574802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67168" y="2792307"/>
            <a:ext cx="10914277" cy="83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7"/>
              </a:lnSpc>
            </a:pPr>
            <a:r>
              <a:rPr lang="en-US" sz="17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Los artículos del EMR relacionados con vivienda y arraigo de las personas pueden agruparse en tres grandes bloques temáticos:</a:t>
            </a:r>
          </a:p>
          <a:p>
            <a:pPr>
              <a:lnSpc>
                <a:spcPts val="2167"/>
              </a:lnSpc>
            </a:pPr>
            <a:endParaRPr lang="en-US" sz="1733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14279" y="966503"/>
            <a:ext cx="4056183" cy="347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3"/>
              </a:lnSpc>
            </a:pPr>
            <a:r>
              <a:rPr lang="en-US" sz="206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Logros de la Agenda Rural</a:t>
            </a: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979671" y="1935689"/>
            <a:ext cx="10601727" cy="635000"/>
            <a:chOff x="0" y="0"/>
            <a:chExt cx="13034823" cy="78073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034772" cy="780669"/>
            </a:xfrm>
            <a:custGeom>
              <a:avLst/>
              <a:gdLst/>
              <a:ahLst/>
              <a:cxnLst/>
              <a:rect l="l" t="t" r="r" b="b"/>
              <a:pathLst>
                <a:path w="13034772" h="780669">
                  <a:moveTo>
                    <a:pt x="13034772" y="780669"/>
                  </a:moveTo>
                  <a:lnTo>
                    <a:pt x="0" y="780669"/>
                  </a:lnTo>
                  <a:lnTo>
                    <a:pt x="0" y="0"/>
                  </a:lnTo>
                  <a:lnTo>
                    <a:pt x="13034772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083419" y="1961090"/>
            <a:ext cx="1042278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37"/>
              </a:lnSpc>
            </a:pPr>
            <a:r>
              <a:rPr lang="en-US" sz="203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RETO 7: Gobernanza: descentralizar y democratizar la participación y la toma de decisiones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57642" y="3575050"/>
            <a:ext cx="9848558" cy="1827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7"/>
              </a:lnSpc>
              <a:spcBef>
                <a:spcPct val="0"/>
              </a:spcBef>
            </a:pPr>
            <a:r>
              <a:rPr lang="en-US" sz="173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1. Políticas de vivienda rural (Artículos 34–38):</a:t>
            </a:r>
          </a:p>
          <a:p>
            <a:pPr>
              <a:lnSpc>
                <a:spcPts val="2427"/>
              </a:lnSpc>
              <a:spcBef>
                <a:spcPct val="0"/>
              </a:spcBef>
            </a:pPr>
            <a:endParaRPr lang="en-US" sz="1733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374247" lvl="1" indent="-187123">
              <a:lnSpc>
                <a:spcPts val="2427"/>
              </a:lnSpc>
              <a:buFont typeface="Arial"/>
              <a:buChar char="•"/>
            </a:pPr>
            <a:r>
              <a:rPr lang="en-US" sz="17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Bolsa de Vivienda Rural</a:t>
            </a:r>
          </a:p>
          <a:p>
            <a:pPr marL="374247" lvl="1" indent="-187123">
              <a:lnSpc>
                <a:spcPts val="2427"/>
              </a:lnSpc>
              <a:buFont typeface="Arial"/>
              <a:buChar char="•"/>
            </a:pPr>
            <a:r>
              <a:rPr lang="en-US" sz="17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Promoción de vivienda asequible y social</a:t>
            </a:r>
          </a:p>
          <a:p>
            <a:pPr marL="374247" lvl="1" indent="-187123">
              <a:lnSpc>
                <a:spcPts val="2427"/>
              </a:lnSpc>
              <a:buFont typeface="Arial"/>
              <a:buChar char="•"/>
            </a:pPr>
            <a:r>
              <a:rPr lang="en-US" sz="17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Fomento de la rehabilitación de edificios y reutilización de inmuebles públicos</a:t>
            </a:r>
          </a:p>
          <a:p>
            <a:pPr marL="374247" lvl="1" indent="-187123">
              <a:lnSpc>
                <a:spcPts val="2427"/>
              </a:lnSpc>
              <a:buFont typeface="Arial"/>
              <a:buChar char="•"/>
            </a:pPr>
            <a:r>
              <a:rPr lang="en-US" sz="17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Modelo de contrato de alquiler específico para zonas rurales.</a:t>
            </a:r>
          </a:p>
        </p:txBody>
      </p: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153174" y="3613150"/>
            <a:ext cx="249073" cy="249073"/>
            <a:chOff x="0" y="0"/>
            <a:chExt cx="498145" cy="498145"/>
          </a:xfrm>
        </p:grpSpPr>
        <p:sp>
          <p:nvSpPr>
            <p:cNvPr id="21" name="Freeform 21"/>
            <p:cNvSpPr/>
            <p:nvPr/>
          </p:nvSpPr>
          <p:spPr>
            <a:xfrm>
              <a:off x="63500" y="63500"/>
              <a:ext cx="371094" cy="371094"/>
            </a:xfrm>
            <a:custGeom>
              <a:avLst/>
              <a:gdLst/>
              <a:ahLst/>
              <a:cxnLst/>
              <a:rect l="l" t="t" r="r" b="b"/>
              <a:pathLst>
                <a:path w="371094" h="371094">
                  <a:moveTo>
                    <a:pt x="185547" y="342646"/>
                  </a:moveTo>
                  <a:cubicBezTo>
                    <a:pt x="98933" y="342646"/>
                    <a:pt x="28575" y="272288"/>
                    <a:pt x="28575" y="185674"/>
                  </a:cubicBezTo>
                  <a:cubicBezTo>
                    <a:pt x="28575" y="99060"/>
                    <a:pt x="98933" y="28575"/>
                    <a:pt x="185547" y="28575"/>
                  </a:cubicBezTo>
                  <a:cubicBezTo>
                    <a:pt x="272161" y="28575"/>
                    <a:pt x="342519" y="99060"/>
                    <a:pt x="342519" y="185547"/>
                  </a:cubicBezTo>
                  <a:cubicBezTo>
                    <a:pt x="342519" y="272034"/>
                    <a:pt x="272161" y="342519"/>
                    <a:pt x="185547" y="342519"/>
                  </a:cubicBezTo>
                  <a:moveTo>
                    <a:pt x="185547" y="0"/>
                  </a:moveTo>
                  <a:cubicBezTo>
                    <a:pt x="83185" y="0"/>
                    <a:pt x="0" y="83185"/>
                    <a:pt x="0" y="185547"/>
                  </a:cubicBezTo>
                  <a:cubicBezTo>
                    <a:pt x="0" y="287909"/>
                    <a:pt x="83185" y="371094"/>
                    <a:pt x="185547" y="371094"/>
                  </a:cubicBezTo>
                  <a:cubicBezTo>
                    <a:pt x="287909" y="371094"/>
                    <a:pt x="371094" y="287909"/>
                    <a:pt x="371094" y="185547"/>
                  </a:cubicBezTo>
                  <a:cubicBezTo>
                    <a:pt x="371094" y="83185"/>
                    <a:pt x="288036" y="0"/>
                    <a:pt x="185547" y="0"/>
                  </a:cubicBezTo>
                </a:path>
              </a:pathLst>
            </a:custGeom>
            <a:solidFill>
              <a:srgbClr val="D18F2B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157226" y="176022"/>
              <a:ext cx="183896" cy="139827"/>
            </a:xfrm>
            <a:custGeom>
              <a:avLst/>
              <a:gdLst/>
              <a:ahLst/>
              <a:cxnLst/>
              <a:rect l="l" t="t" r="r" b="b"/>
              <a:pathLst>
                <a:path w="183896" h="139827">
                  <a:moveTo>
                    <a:pt x="156972" y="6858"/>
                  </a:moveTo>
                  <a:lnTo>
                    <a:pt x="71882" y="109093"/>
                  </a:lnTo>
                  <a:lnTo>
                    <a:pt x="25781" y="62992"/>
                  </a:lnTo>
                  <a:cubicBezTo>
                    <a:pt x="20320" y="57531"/>
                    <a:pt x="11176" y="57531"/>
                    <a:pt x="5588" y="62992"/>
                  </a:cubicBezTo>
                  <a:cubicBezTo>
                    <a:pt x="0" y="68453"/>
                    <a:pt x="127" y="77597"/>
                    <a:pt x="5588" y="83185"/>
                  </a:cubicBezTo>
                  <a:lnTo>
                    <a:pt x="55245" y="132842"/>
                  </a:lnTo>
                  <a:cubicBezTo>
                    <a:pt x="59690" y="137160"/>
                    <a:pt x="65659" y="139827"/>
                    <a:pt x="72009" y="139827"/>
                  </a:cubicBezTo>
                  <a:lnTo>
                    <a:pt x="73025" y="139827"/>
                  </a:lnTo>
                  <a:cubicBezTo>
                    <a:pt x="79629" y="139446"/>
                    <a:pt x="85979" y="136398"/>
                    <a:pt x="90297" y="131318"/>
                  </a:cubicBezTo>
                  <a:lnTo>
                    <a:pt x="178816" y="25146"/>
                  </a:lnTo>
                  <a:cubicBezTo>
                    <a:pt x="183896" y="19050"/>
                    <a:pt x="183007" y="10160"/>
                    <a:pt x="176911" y="4953"/>
                  </a:cubicBezTo>
                  <a:cubicBezTo>
                    <a:pt x="170815" y="0"/>
                    <a:pt x="161925" y="762"/>
                    <a:pt x="156718" y="6858"/>
                  </a:cubicBezTo>
                  <a:close/>
                </a:path>
              </a:pathLst>
            </a:custGeom>
            <a:solidFill>
              <a:srgbClr val="D18F2B"/>
            </a:solidFill>
          </p:spPr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85800" y="2805007"/>
            <a:ext cx="249073" cy="249073"/>
            <a:chOff x="0" y="0"/>
            <a:chExt cx="498145" cy="498145"/>
          </a:xfrm>
        </p:grpSpPr>
        <p:sp>
          <p:nvSpPr>
            <p:cNvPr id="3" name="Freeform 3"/>
            <p:cNvSpPr/>
            <p:nvPr/>
          </p:nvSpPr>
          <p:spPr>
            <a:xfrm>
              <a:off x="63500" y="63500"/>
              <a:ext cx="371094" cy="371094"/>
            </a:xfrm>
            <a:custGeom>
              <a:avLst/>
              <a:gdLst/>
              <a:ahLst/>
              <a:cxnLst/>
              <a:rect l="l" t="t" r="r" b="b"/>
              <a:pathLst>
                <a:path w="371094" h="371094">
                  <a:moveTo>
                    <a:pt x="185547" y="342646"/>
                  </a:moveTo>
                  <a:cubicBezTo>
                    <a:pt x="98933" y="342646"/>
                    <a:pt x="28575" y="272288"/>
                    <a:pt x="28575" y="185674"/>
                  </a:cubicBezTo>
                  <a:cubicBezTo>
                    <a:pt x="28575" y="99060"/>
                    <a:pt x="98933" y="28575"/>
                    <a:pt x="185547" y="28575"/>
                  </a:cubicBezTo>
                  <a:cubicBezTo>
                    <a:pt x="272161" y="28575"/>
                    <a:pt x="342519" y="99060"/>
                    <a:pt x="342519" y="185547"/>
                  </a:cubicBezTo>
                  <a:cubicBezTo>
                    <a:pt x="342519" y="272034"/>
                    <a:pt x="272161" y="342519"/>
                    <a:pt x="185547" y="342519"/>
                  </a:cubicBezTo>
                  <a:moveTo>
                    <a:pt x="185547" y="0"/>
                  </a:moveTo>
                  <a:cubicBezTo>
                    <a:pt x="83185" y="0"/>
                    <a:pt x="0" y="83185"/>
                    <a:pt x="0" y="185547"/>
                  </a:cubicBezTo>
                  <a:cubicBezTo>
                    <a:pt x="0" y="287909"/>
                    <a:pt x="83185" y="371094"/>
                    <a:pt x="185547" y="371094"/>
                  </a:cubicBezTo>
                  <a:cubicBezTo>
                    <a:pt x="287909" y="371094"/>
                    <a:pt x="371094" y="287909"/>
                    <a:pt x="371094" y="185547"/>
                  </a:cubicBezTo>
                  <a:cubicBezTo>
                    <a:pt x="371094" y="83185"/>
                    <a:pt x="288036" y="0"/>
                    <a:pt x="185547" y="0"/>
                  </a:cubicBezTo>
                </a:path>
              </a:pathLst>
            </a:custGeom>
            <a:solidFill>
              <a:srgbClr val="D18F2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57226" y="176022"/>
              <a:ext cx="183896" cy="139827"/>
            </a:xfrm>
            <a:custGeom>
              <a:avLst/>
              <a:gdLst/>
              <a:ahLst/>
              <a:cxnLst/>
              <a:rect l="l" t="t" r="r" b="b"/>
              <a:pathLst>
                <a:path w="183896" h="139827">
                  <a:moveTo>
                    <a:pt x="156972" y="6858"/>
                  </a:moveTo>
                  <a:lnTo>
                    <a:pt x="71882" y="109093"/>
                  </a:lnTo>
                  <a:lnTo>
                    <a:pt x="25781" y="62992"/>
                  </a:lnTo>
                  <a:cubicBezTo>
                    <a:pt x="20320" y="57531"/>
                    <a:pt x="11176" y="57531"/>
                    <a:pt x="5588" y="62992"/>
                  </a:cubicBezTo>
                  <a:cubicBezTo>
                    <a:pt x="0" y="68453"/>
                    <a:pt x="127" y="77597"/>
                    <a:pt x="5588" y="83185"/>
                  </a:cubicBezTo>
                  <a:lnTo>
                    <a:pt x="55245" y="132842"/>
                  </a:lnTo>
                  <a:cubicBezTo>
                    <a:pt x="59690" y="137160"/>
                    <a:pt x="65659" y="139827"/>
                    <a:pt x="72009" y="139827"/>
                  </a:cubicBezTo>
                  <a:lnTo>
                    <a:pt x="73025" y="139827"/>
                  </a:lnTo>
                  <a:cubicBezTo>
                    <a:pt x="79629" y="139446"/>
                    <a:pt x="85979" y="136398"/>
                    <a:pt x="90297" y="131318"/>
                  </a:cubicBezTo>
                  <a:lnTo>
                    <a:pt x="178816" y="25146"/>
                  </a:lnTo>
                  <a:cubicBezTo>
                    <a:pt x="183896" y="19050"/>
                    <a:pt x="183007" y="10160"/>
                    <a:pt x="176911" y="4953"/>
                  </a:cubicBezTo>
                  <a:cubicBezTo>
                    <a:pt x="170815" y="0"/>
                    <a:pt x="161925" y="762"/>
                    <a:pt x="156718" y="6858"/>
                  </a:cubicBezTo>
                  <a:close/>
                </a:path>
              </a:pathLst>
            </a:custGeom>
            <a:solidFill>
              <a:srgbClr val="D18F2B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79672" y="841560"/>
            <a:ext cx="4539691" cy="664705"/>
            <a:chOff x="0" y="0"/>
            <a:chExt cx="9079382" cy="13294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079357" cy="1329436"/>
            </a:xfrm>
            <a:custGeom>
              <a:avLst/>
              <a:gdLst/>
              <a:ahLst/>
              <a:cxnLst/>
              <a:rect l="l" t="t" r="r" b="b"/>
              <a:pathLst>
                <a:path w="9079357" h="1329436">
                  <a:moveTo>
                    <a:pt x="8414639" y="1329436"/>
                  </a:moveTo>
                  <a:lnTo>
                    <a:pt x="664718" y="1329436"/>
                  </a:lnTo>
                  <a:cubicBezTo>
                    <a:pt x="297561" y="1329436"/>
                    <a:pt x="0" y="1031748"/>
                    <a:pt x="0" y="664718"/>
                  </a:cubicBezTo>
                  <a:cubicBezTo>
                    <a:pt x="0" y="297688"/>
                    <a:pt x="297561" y="0"/>
                    <a:pt x="664718" y="0"/>
                  </a:cubicBezTo>
                  <a:lnTo>
                    <a:pt x="8414639" y="0"/>
                  </a:lnTo>
                  <a:cubicBezTo>
                    <a:pt x="8781796" y="0"/>
                    <a:pt x="9079357" y="297561"/>
                    <a:pt x="9079357" y="664718"/>
                  </a:cubicBezTo>
                  <a:cubicBezTo>
                    <a:pt x="9079357" y="1031875"/>
                    <a:pt x="8781797" y="1329436"/>
                    <a:pt x="8414639" y="1329436"/>
                  </a:cubicBezTo>
                </a:path>
              </a:pathLst>
            </a:custGeom>
            <a:solidFill>
              <a:srgbClr val="425B42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201683" y="6466367"/>
            <a:ext cx="954294" cy="423383"/>
            <a:chOff x="0" y="0"/>
            <a:chExt cx="5470588" cy="2427084"/>
          </a:xfrm>
        </p:grpSpPr>
        <p:sp>
          <p:nvSpPr>
            <p:cNvPr id="8" name="Freeform 8"/>
            <p:cNvSpPr/>
            <p:nvPr/>
          </p:nvSpPr>
          <p:spPr>
            <a:xfrm>
              <a:off x="63500" y="1726819"/>
              <a:ext cx="475742" cy="636778"/>
            </a:xfrm>
            <a:custGeom>
              <a:avLst/>
              <a:gdLst/>
              <a:ahLst/>
              <a:cxnLst/>
              <a:rect l="l" t="t" r="r" b="b"/>
              <a:pathLst>
                <a:path w="475742" h="636778">
                  <a:moveTo>
                    <a:pt x="278003" y="0"/>
                  </a:moveTo>
                  <a:lnTo>
                    <a:pt x="0" y="86360"/>
                  </a:lnTo>
                  <a:lnTo>
                    <a:pt x="170942" y="636778"/>
                  </a:lnTo>
                  <a:lnTo>
                    <a:pt x="475742" y="636778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638556" y="633857"/>
              <a:ext cx="815086" cy="1729740"/>
            </a:xfrm>
            <a:custGeom>
              <a:avLst/>
              <a:gdLst/>
              <a:ahLst/>
              <a:cxnLst/>
              <a:rect l="l" t="t" r="r" b="b"/>
              <a:pathLst>
                <a:path w="815086" h="1729740">
                  <a:moveTo>
                    <a:pt x="278003" y="0"/>
                  </a:moveTo>
                  <a:lnTo>
                    <a:pt x="0" y="86360"/>
                  </a:lnTo>
                  <a:lnTo>
                    <a:pt x="510286" y="1729740"/>
                  </a:lnTo>
                  <a:lnTo>
                    <a:pt x="815086" y="1729740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375918" y="63500"/>
              <a:ext cx="992124" cy="2300097"/>
            </a:xfrm>
            <a:custGeom>
              <a:avLst/>
              <a:gdLst/>
              <a:ahLst/>
              <a:cxnLst/>
              <a:rect l="l" t="t" r="r" b="b"/>
              <a:pathLst>
                <a:path w="992124" h="2300097">
                  <a:moveTo>
                    <a:pt x="278003" y="0"/>
                  </a:moveTo>
                  <a:lnTo>
                    <a:pt x="0" y="86360"/>
                  </a:lnTo>
                  <a:lnTo>
                    <a:pt x="687324" y="2300097"/>
                  </a:lnTo>
                  <a:lnTo>
                    <a:pt x="992124" y="2300097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468880" y="638556"/>
              <a:ext cx="813562" cy="1725041"/>
            </a:xfrm>
            <a:custGeom>
              <a:avLst/>
              <a:gdLst/>
              <a:ahLst/>
              <a:cxnLst/>
              <a:rect l="l" t="t" r="r" b="b"/>
              <a:pathLst>
                <a:path w="813562" h="1725041">
                  <a:moveTo>
                    <a:pt x="278003" y="0"/>
                  </a:moveTo>
                  <a:lnTo>
                    <a:pt x="0" y="86233"/>
                  </a:lnTo>
                  <a:lnTo>
                    <a:pt x="508762" y="1725041"/>
                  </a:lnTo>
                  <a:lnTo>
                    <a:pt x="813562" y="1725041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3561842" y="1213612"/>
              <a:ext cx="635000" cy="1149985"/>
            </a:xfrm>
            <a:custGeom>
              <a:avLst/>
              <a:gdLst/>
              <a:ahLst/>
              <a:cxnLst/>
              <a:rect l="l" t="t" r="r" b="b"/>
              <a:pathLst>
                <a:path w="635000" h="1149985">
                  <a:moveTo>
                    <a:pt x="278003" y="0"/>
                  </a:moveTo>
                  <a:lnTo>
                    <a:pt x="0" y="86360"/>
                  </a:lnTo>
                  <a:lnTo>
                    <a:pt x="330200" y="1149985"/>
                  </a:lnTo>
                  <a:lnTo>
                    <a:pt x="635000" y="1149985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4654804" y="1788795"/>
              <a:ext cx="456438" cy="574802"/>
            </a:xfrm>
            <a:custGeom>
              <a:avLst/>
              <a:gdLst/>
              <a:ahLst/>
              <a:cxnLst/>
              <a:rect l="l" t="t" r="r" b="b"/>
              <a:pathLst>
                <a:path w="456438" h="574802">
                  <a:moveTo>
                    <a:pt x="278003" y="0"/>
                  </a:moveTo>
                  <a:lnTo>
                    <a:pt x="0" y="86233"/>
                  </a:lnTo>
                  <a:lnTo>
                    <a:pt x="151638" y="574802"/>
                  </a:lnTo>
                  <a:lnTo>
                    <a:pt x="456438" y="574802"/>
                  </a:lnTo>
                  <a:lnTo>
                    <a:pt x="278003" y="0"/>
                  </a:lnTo>
                  <a:close/>
                </a:path>
              </a:pathLst>
            </a:custGeom>
            <a:solidFill>
              <a:srgbClr val="425B42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67168" y="2792307"/>
            <a:ext cx="10914277" cy="4218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7"/>
              </a:lnSpc>
            </a:pPr>
            <a:r>
              <a:rPr lang="en-US" sz="173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2. Incentivos fiscales sobre el IRPF (Artículos 57–61):</a:t>
            </a:r>
          </a:p>
          <a:p>
            <a:pPr>
              <a:lnSpc>
                <a:spcPts val="2167"/>
              </a:lnSpc>
            </a:pPr>
            <a:endParaRPr lang="en-US" sz="1733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>
              <a:lnSpc>
                <a:spcPts val="2167"/>
              </a:lnSpc>
            </a:pPr>
            <a:r>
              <a:rPr lang="en-US" sz="17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 establecen deducciones fiscales por:</a:t>
            </a:r>
          </a:p>
          <a:p>
            <a:pPr marL="374247" lvl="1" indent="-187123">
              <a:lnSpc>
                <a:spcPts val="2167"/>
              </a:lnSpc>
              <a:buFont typeface="Arial"/>
              <a:buChar char="•"/>
            </a:pPr>
            <a:r>
              <a:rPr lang="en-US" sz="17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Deducción por traslado de la residencia habitual a un municipio rural (Art. 57)</a:t>
            </a:r>
          </a:p>
          <a:p>
            <a:pPr marL="374247" lvl="1" indent="-187123">
              <a:lnSpc>
                <a:spcPts val="2167"/>
              </a:lnSpc>
              <a:buFont typeface="Arial"/>
              <a:buChar char="•"/>
            </a:pPr>
            <a:r>
              <a:rPr lang="en-US" sz="17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Por la adquisición de la vivienda habitual en un municipio rural (Art. 58)</a:t>
            </a:r>
          </a:p>
          <a:p>
            <a:pPr marL="374247" lvl="1" indent="-187123">
              <a:lnSpc>
                <a:spcPts val="2167"/>
              </a:lnSpc>
              <a:buFont typeface="Arial"/>
              <a:buChar char="•"/>
            </a:pPr>
            <a:r>
              <a:rPr lang="en-US" sz="17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Deducción por la rehabilitación de la vivienda habitual en un municipio rural (Art. 59)</a:t>
            </a:r>
          </a:p>
          <a:p>
            <a:pPr marL="374247" lvl="1" indent="-187123">
              <a:lnSpc>
                <a:spcPts val="2167"/>
              </a:lnSpc>
              <a:buFont typeface="Arial"/>
              <a:buChar char="•"/>
            </a:pPr>
            <a:r>
              <a:rPr lang="en-US" sz="17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Deducción por el alquiler de la vivienda habitual en un municipio rural (Art. 61)</a:t>
            </a:r>
          </a:p>
          <a:p>
            <a:pPr>
              <a:lnSpc>
                <a:spcPts val="2167"/>
              </a:lnSpc>
            </a:pPr>
            <a:r>
              <a:rPr lang="en-US" sz="17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 porcentajes superiores e importes mayores en municipios rurales de atención especial.</a:t>
            </a:r>
          </a:p>
          <a:p>
            <a:pPr>
              <a:lnSpc>
                <a:spcPts val="2167"/>
              </a:lnSpc>
            </a:pPr>
            <a:endParaRPr lang="en-US" sz="1733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2167"/>
              </a:lnSpc>
            </a:pPr>
            <a:r>
              <a:rPr lang="en-US" sz="1733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3. Impuesto sobre Transmisiones Patrimoniales y Actos Jurídicos Documentados (Artículos 62–64)</a:t>
            </a:r>
          </a:p>
          <a:p>
            <a:pPr>
              <a:lnSpc>
                <a:spcPts val="2167"/>
              </a:lnSpc>
            </a:pPr>
            <a:endParaRPr lang="en-US" sz="1733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>
              <a:lnSpc>
                <a:spcPts val="2167"/>
              </a:lnSpc>
            </a:pPr>
            <a:r>
              <a:rPr lang="en-US" sz="17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Reducción de los tipos impositivos (hasta el 3% o el 4%) para la adquisición de viviendas o terrenos situados en municipios rurales, tanto si son de nueva construcción como si requieren rehabilitación, con condiciones de ingresos y uso efectivo como residencia habitual.</a:t>
            </a:r>
          </a:p>
          <a:p>
            <a:pPr>
              <a:lnSpc>
                <a:spcPts val="2167"/>
              </a:lnSpc>
            </a:pPr>
            <a:endParaRPr lang="en-US" sz="1733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14279" y="966503"/>
            <a:ext cx="4056183" cy="347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3"/>
              </a:lnSpc>
            </a:pPr>
            <a:r>
              <a:rPr lang="en-US" sz="206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Logros de la Agenda Rural</a:t>
            </a: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979671" y="1935689"/>
            <a:ext cx="10601727" cy="635000"/>
            <a:chOff x="0" y="0"/>
            <a:chExt cx="13034823" cy="78073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034772" cy="780669"/>
            </a:xfrm>
            <a:custGeom>
              <a:avLst/>
              <a:gdLst/>
              <a:ahLst/>
              <a:cxnLst/>
              <a:rect l="l" t="t" r="r" b="b"/>
              <a:pathLst>
                <a:path w="13034772" h="780669">
                  <a:moveTo>
                    <a:pt x="13034772" y="780669"/>
                  </a:moveTo>
                  <a:lnTo>
                    <a:pt x="0" y="780669"/>
                  </a:lnTo>
                  <a:lnTo>
                    <a:pt x="0" y="0"/>
                  </a:lnTo>
                  <a:lnTo>
                    <a:pt x="13034772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083419" y="1961090"/>
            <a:ext cx="1042278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37"/>
              </a:lnSpc>
            </a:pPr>
            <a:r>
              <a:rPr lang="en-US" sz="203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RETO 7: Gobernanza: descentralizar y democratizar la participación y la toma de decisiones</a:t>
            </a: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685800" y="5279311"/>
            <a:ext cx="249073" cy="249073"/>
            <a:chOff x="0" y="0"/>
            <a:chExt cx="498145" cy="498145"/>
          </a:xfrm>
        </p:grpSpPr>
        <p:sp>
          <p:nvSpPr>
            <p:cNvPr id="20" name="Freeform 20"/>
            <p:cNvSpPr/>
            <p:nvPr/>
          </p:nvSpPr>
          <p:spPr>
            <a:xfrm>
              <a:off x="63500" y="63500"/>
              <a:ext cx="371094" cy="371094"/>
            </a:xfrm>
            <a:custGeom>
              <a:avLst/>
              <a:gdLst/>
              <a:ahLst/>
              <a:cxnLst/>
              <a:rect l="l" t="t" r="r" b="b"/>
              <a:pathLst>
                <a:path w="371094" h="371094">
                  <a:moveTo>
                    <a:pt x="185547" y="342646"/>
                  </a:moveTo>
                  <a:cubicBezTo>
                    <a:pt x="98933" y="342646"/>
                    <a:pt x="28575" y="272288"/>
                    <a:pt x="28575" y="185674"/>
                  </a:cubicBezTo>
                  <a:cubicBezTo>
                    <a:pt x="28575" y="99060"/>
                    <a:pt x="98933" y="28575"/>
                    <a:pt x="185547" y="28575"/>
                  </a:cubicBezTo>
                  <a:cubicBezTo>
                    <a:pt x="272161" y="28575"/>
                    <a:pt x="342519" y="99060"/>
                    <a:pt x="342519" y="185547"/>
                  </a:cubicBezTo>
                  <a:cubicBezTo>
                    <a:pt x="342519" y="272034"/>
                    <a:pt x="272161" y="342519"/>
                    <a:pt x="185547" y="342519"/>
                  </a:cubicBezTo>
                  <a:moveTo>
                    <a:pt x="185547" y="0"/>
                  </a:moveTo>
                  <a:cubicBezTo>
                    <a:pt x="83185" y="0"/>
                    <a:pt x="0" y="83185"/>
                    <a:pt x="0" y="185547"/>
                  </a:cubicBezTo>
                  <a:cubicBezTo>
                    <a:pt x="0" y="287909"/>
                    <a:pt x="83185" y="371094"/>
                    <a:pt x="185547" y="371094"/>
                  </a:cubicBezTo>
                  <a:cubicBezTo>
                    <a:pt x="287909" y="371094"/>
                    <a:pt x="371094" y="287909"/>
                    <a:pt x="371094" y="185547"/>
                  </a:cubicBezTo>
                  <a:cubicBezTo>
                    <a:pt x="371094" y="83185"/>
                    <a:pt x="288036" y="0"/>
                    <a:pt x="185547" y="0"/>
                  </a:cubicBezTo>
                </a:path>
              </a:pathLst>
            </a:custGeom>
            <a:solidFill>
              <a:srgbClr val="D18F2B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57226" y="176022"/>
              <a:ext cx="183896" cy="139827"/>
            </a:xfrm>
            <a:custGeom>
              <a:avLst/>
              <a:gdLst/>
              <a:ahLst/>
              <a:cxnLst/>
              <a:rect l="l" t="t" r="r" b="b"/>
              <a:pathLst>
                <a:path w="183896" h="139827">
                  <a:moveTo>
                    <a:pt x="156972" y="6858"/>
                  </a:moveTo>
                  <a:lnTo>
                    <a:pt x="71882" y="109093"/>
                  </a:lnTo>
                  <a:lnTo>
                    <a:pt x="25781" y="62992"/>
                  </a:lnTo>
                  <a:cubicBezTo>
                    <a:pt x="20320" y="57531"/>
                    <a:pt x="11176" y="57531"/>
                    <a:pt x="5588" y="62992"/>
                  </a:cubicBezTo>
                  <a:cubicBezTo>
                    <a:pt x="0" y="68453"/>
                    <a:pt x="127" y="77597"/>
                    <a:pt x="5588" y="83185"/>
                  </a:cubicBezTo>
                  <a:lnTo>
                    <a:pt x="55245" y="132842"/>
                  </a:lnTo>
                  <a:cubicBezTo>
                    <a:pt x="59690" y="137160"/>
                    <a:pt x="65659" y="139827"/>
                    <a:pt x="72009" y="139827"/>
                  </a:cubicBezTo>
                  <a:lnTo>
                    <a:pt x="73025" y="139827"/>
                  </a:lnTo>
                  <a:cubicBezTo>
                    <a:pt x="79629" y="139446"/>
                    <a:pt x="85979" y="136398"/>
                    <a:pt x="90297" y="131318"/>
                  </a:cubicBezTo>
                  <a:lnTo>
                    <a:pt x="178816" y="25146"/>
                  </a:lnTo>
                  <a:cubicBezTo>
                    <a:pt x="183896" y="19050"/>
                    <a:pt x="183007" y="10160"/>
                    <a:pt x="176911" y="4953"/>
                  </a:cubicBezTo>
                  <a:cubicBezTo>
                    <a:pt x="170815" y="0"/>
                    <a:pt x="161925" y="762"/>
                    <a:pt x="156718" y="6858"/>
                  </a:cubicBezTo>
                  <a:close/>
                </a:path>
              </a:pathLst>
            </a:custGeom>
            <a:solidFill>
              <a:srgbClr val="D18F2B"/>
            </a:solidFill>
          </p:spPr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24238" y="2580500"/>
            <a:ext cx="117404" cy="117404"/>
            <a:chOff x="0" y="0"/>
            <a:chExt cx="389357" cy="3893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9382" cy="389382"/>
            </a:xfrm>
            <a:custGeom>
              <a:avLst/>
              <a:gdLst/>
              <a:ahLst/>
              <a:cxnLst/>
              <a:rect l="l" t="t" r="r" b="b"/>
              <a:pathLst>
                <a:path w="389382" h="389382">
                  <a:moveTo>
                    <a:pt x="389382" y="194691"/>
                  </a:moveTo>
                  <a:cubicBezTo>
                    <a:pt x="389382" y="87122"/>
                    <a:pt x="302133" y="0"/>
                    <a:pt x="194691" y="0"/>
                  </a:cubicBezTo>
                  <a:cubicBezTo>
                    <a:pt x="87249" y="0"/>
                    <a:pt x="0" y="87122"/>
                    <a:pt x="0" y="194691"/>
                  </a:cubicBezTo>
                  <a:cubicBezTo>
                    <a:pt x="0" y="302260"/>
                    <a:pt x="87122" y="389382"/>
                    <a:pt x="194691" y="389382"/>
                  </a:cubicBezTo>
                  <a:cubicBezTo>
                    <a:pt x="302260" y="389382"/>
                    <a:pt x="389382" y="302260"/>
                    <a:pt x="389382" y="194691"/>
                  </a:cubicBezTo>
                </a:path>
              </a:pathLst>
            </a:custGeom>
            <a:solidFill>
              <a:srgbClr val="A0B154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10288" y="689930"/>
            <a:ext cx="8432449" cy="1023794"/>
            <a:chOff x="0" y="0"/>
            <a:chExt cx="10949648" cy="13294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949687" cy="1329436"/>
            </a:xfrm>
            <a:custGeom>
              <a:avLst/>
              <a:gdLst/>
              <a:ahLst/>
              <a:cxnLst/>
              <a:rect l="l" t="t" r="r" b="b"/>
              <a:pathLst>
                <a:path w="10949687" h="1329436">
                  <a:moveTo>
                    <a:pt x="10284968" y="1329436"/>
                  </a:moveTo>
                  <a:lnTo>
                    <a:pt x="664718" y="1329436"/>
                  </a:lnTo>
                  <a:cubicBezTo>
                    <a:pt x="297561" y="1329436"/>
                    <a:pt x="0" y="1031748"/>
                    <a:pt x="0" y="664718"/>
                  </a:cubicBezTo>
                  <a:cubicBezTo>
                    <a:pt x="0" y="297688"/>
                    <a:pt x="297561" y="0"/>
                    <a:pt x="664718" y="0"/>
                  </a:cubicBezTo>
                  <a:lnTo>
                    <a:pt x="10284968" y="0"/>
                  </a:lnTo>
                  <a:cubicBezTo>
                    <a:pt x="10652125" y="0"/>
                    <a:pt x="10949687" y="297561"/>
                    <a:pt x="10949687" y="664718"/>
                  </a:cubicBezTo>
                  <a:cubicBezTo>
                    <a:pt x="10949687" y="1031875"/>
                    <a:pt x="10652126" y="1329436"/>
                    <a:pt x="10284968" y="1329436"/>
                  </a:cubicBezTo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31750" y="4829232"/>
            <a:ext cx="12269565" cy="2060505"/>
            <a:chOff x="0" y="0"/>
            <a:chExt cx="24539130" cy="4121010"/>
          </a:xfrm>
        </p:grpSpPr>
        <p:sp>
          <p:nvSpPr>
            <p:cNvPr id="7" name="Freeform 7"/>
            <p:cNvSpPr/>
            <p:nvPr/>
          </p:nvSpPr>
          <p:spPr>
            <a:xfrm>
              <a:off x="12251310" y="63500"/>
              <a:ext cx="4077715" cy="1503426"/>
            </a:xfrm>
            <a:custGeom>
              <a:avLst/>
              <a:gdLst/>
              <a:ahLst/>
              <a:cxnLst/>
              <a:rect l="l" t="t" r="r" b="b"/>
              <a:pathLst>
                <a:path w="4077715" h="1503426">
                  <a:moveTo>
                    <a:pt x="2296540" y="0"/>
                  </a:moveTo>
                  <a:cubicBezTo>
                    <a:pt x="2140965" y="1397"/>
                    <a:pt x="1959354" y="57658"/>
                    <a:pt x="1768220" y="198120"/>
                  </a:cubicBezTo>
                  <a:cubicBezTo>
                    <a:pt x="1608455" y="90551"/>
                    <a:pt x="1451990" y="46482"/>
                    <a:pt x="1306830" y="46482"/>
                  </a:cubicBezTo>
                  <a:cubicBezTo>
                    <a:pt x="805815" y="46482"/>
                    <a:pt x="439420" y="570992"/>
                    <a:pt x="537210" y="816229"/>
                  </a:cubicBezTo>
                  <a:cubicBezTo>
                    <a:pt x="0" y="934212"/>
                    <a:pt x="249936" y="1386586"/>
                    <a:pt x="249936" y="1386586"/>
                  </a:cubicBezTo>
                  <a:cubicBezTo>
                    <a:pt x="249936" y="1386586"/>
                    <a:pt x="1022858" y="1503426"/>
                    <a:pt x="1992121" y="1503426"/>
                  </a:cubicBezTo>
                  <a:cubicBezTo>
                    <a:pt x="2562733" y="1503426"/>
                    <a:pt x="3201288" y="1462913"/>
                    <a:pt x="3790314" y="1334262"/>
                  </a:cubicBezTo>
                  <a:cubicBezTo>
                    <a:pt x="4077715" y="936625"/>
                    <a:pt x="3631945" y="274447"/>
                    <a:pt x="3125976" y="274447"/>
                  </a:cubicBezTo>
                  <a:cubicBezTo>
                    <a:pt x="3014724" y="274447"/>
                    <a:pt x="2900678" y="306451"/>
                    <a:pt x="2790823" y="380238"/>
                  </a:cubicBezTo>
                  <a:cubicBezTo>
                    <a:pt x="2790060" y="191516"/>
                    <a:pt x="2594482" y="2540"/>
                    <a:pt x="2308096" y="0"/>
                  </a:cubicBez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63500" y="1812163"/>
              <a:ext cx="6927850" cy="2243201"/>
            </a:xfrm>
            <a:custGeom>
              <a:avLst/>
              <a:gdLst/>
              <a:ahLst/>
              <a:cxnLst/>
              <a:rect l="l" t="t" r="r" b="b"/>
              <a:pathLst>
                <a:path w="6927850" h="2243201">
                  <a:moveTo>
                    <a:pt x="141224" y="127"/>
                  </a:moveTo>
                  <a:cubicBezTo>
                    <a:pt x="55499" y="127"/>
                    <a:pt x="508" y="30988"/>
                    <a:pt x="0" y="31242"/>
                  </a:cubicBezTo>
                  <a:lnTo>
                    <a:pt x="0" y="31242"/>
                  </a:lnTo>
                  <a:lnTo>
                    <a:pt x="0" y="964565"/>
                  </a:lnTo>
                  <a:lnTo>
                    <a:pt x="2355723" y="2243201"/>
                  </a:lnTo>
                  <a:cubicBezTo>
                    <a:pt x="2355723" y="2243201"/>
                    <a:pt x="6874764" y="2215261"/>
                    <a:pt x="6905371" y="1873631"/>
                  </a:cubicBezTo>
                  <a:cubicBezTo>
                    <a:pt x="6927850" y="1621790"/>
                    <a:pt x="6762242" y="1173099"/>
                    <a:pt x="6370574" y="1173099"/>
                  </a:cubicBezTo>
                  <a:cubicBezTo>
                    <a:pt x="6230747" y="1173099"/>
                    <a:pt x="6062091" y="1230249"/>
                    <a:pt x="5862955" y="1374013"/>
                  </a:cubicBezTo>
                  <a:cubicBezTo>
                    <a:pt x="5808980" y="955040"/>
                    <a:pt x="5410327" y="747141"/>
                    <a:pt x="5009261" y="747141"/>
                  </a:cubicBezTo>
                  <a:cubicBezTo>
                    <a:pt x="4606036" y="747141"/>
                    <a:pt x="4200398" y="957199"/>
                    <a:pt x="4140327" y="1374013"/>
                  </a:cubicBezTo>
                  <a:cubicBezTo>
                    <a:pt x="4019169" y="1322197"/>
                    <a:pt x="3908425" y="1302639"/>
                    <a:pt x="3810381" y="1302639"/>
                  </a:cubicBezTo>
                  <a:cubicBezTo>
                    <a:pt x="3509518" y="1302639"/>
                    <a:pt x="3327908" y="1486916"/>
                    <a:pt x="3327908" y="1486916"/>
                  </a:cubicBezTo>
                  <a:cubicBezTo>
                    <a:pt x="3327908" y="1486916"/>
                    <a:pt x="3349244" y="1086866"/>
                    <a:pt x="2984627" y="1086866"/>
                  </a:cubicBezTo>
                  <a:cubicBezTo>
                    <a:pt x="2936875" y="1086866"/>
                    <a:pt x="2882646" y="1093724"/>
                    <a:pt x="2820797" y="1109218"/>
                  </a:cubicBezTo>
                  <a:cubicBezTo>
                    <a:pt x="3019425" y="618871"/>
                    <a:pt x="2709164" y="208534"/>
                    <a:pt x="2318639" y="208534"/>
                  </a:cubicBezTo>
                  <a:cubicBezTo>
                    <a:pt x="2251837" y="208534"/>
                    <a:pt x="2182749" y="220472"/>
                    <a:pt x="2113407" y="246126"/>
                  </a:cubicBezTo>
                  <a:cubicBezTo>
                    <a:pt x="2041144" y="107569"/>
                    <a:pt x="1954022" y="63881"/>
                    <a:pt x="1872869" y="63881"/>
                  </a:cubicBezTo>
                  <a:cubicBezTo>
                    <a:pt x="1734439" y="63881"/>
                    <a:pt x="1613408" y="191135"/>
                    <a:pt x="1613408" y="191135"/>
                  </a:cubicBezTo>
                  <a:cubicBezTo>
                    <a:pt x="1613408" y="191135"/>
                    <a:pt x="1475740" y="79883"/>
                    <a:pt x="1262634" y="79883"/>
                  </a:cubicBezTo>
                  <a:cubicBezTo>
                    <a:pt x="1094105" y="79883"/>
                    <a:pt x="878332" y="149352"/>
                    <a:pt x="646049" y="398272"/>
                  </a:cubicBezTo>
                  <a:cubicBezTo>
                    <a:pt x="461137" y="67056"/>
                    <a:pt x="267589" y="0"/>
                    <a:pt x="141224" y="0"/>
                  </a:cubicBez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63500" y="702310"/>
              <a:ext cx="24384000" cy="3355213"/>
            </a:xfrm>
            <a:custGeom>
              <a:avLst/>
              <a:gdLst/>
              <a:ahLst/>
              <a:cxnLst/>
              <a:rect l="l" t="t" r="r" b="b"/>
              <a:pathLst>
                <a:path w="24384000" h="3355213">
                  <a:moveTo>
                    <a:pt x="15837281" y="0"/>
                  </a:moveTo>
                  <a:cubicBezTo>
                    <a:pt x="14167231" y="0"/>
                    <a:pt x="12395581" y="393319"/>
                    <a:pt x="10143110" y="1281176"/>
                  </a:cubicBezTo>
                  <a:cubicBezTo>
                    <a:pt x="9505316" y="1532763"/>
                    <a:pt x="8828660" y="1823720"/>
                    <a:pt x="8105141" y="2157095"/>
                  </a:cubicBezTo>
                  <a:cubicBezTo>
                    <a:pt x="6869304" y="2725928"/>
                    <a:pt x="5699126" y="2932049"/>
                    <a:pt x="4652138" y="2932049"/>
                  </a:cubicBezTo>
                  <a:cubicBezTo>
                    <a:pt x="1900174" y="2932176"/>
                    <a:pt x="0" y="1508379"/>
                    <a:pt x="0" y="1508379"/>
                  </a:cubicBezTo>
                  <a:lnTo>
                    <a:pt x="0" y="3355213"/>
                  </a:lnTo>
                  <a:lnTo>
                    <a:pt x="24384000" y="3355213"/>
                  </a:lnTo>
                  <a:lnTo>
                    <a:pt x="24384000" y="3049778"/>
                  </a:lnTo>
                  <a:lnTo>
                    <a:pt x="24384000" y="3049778"/>
                  </a:lnTo>
                  <a:cubicBezTo>
                    <a:pt x="24025988" y="2751709"/>
                    <a:pt x="23527893" y="2388997"/>
                    <a:pt x="22864699" y="2010410"/>
                  </a:cubicBezTo>
                  <a:cubicBezTo>
                    <a:pt x="22710902" y="1922399"/>
                    <a:pt x="22548596" y="1833626"/>
                    <a:pt x="22376764" y="1744853"/>
                  </a:cubicBezTo>
                  <a:cubicBezTo>
                    <a:pt x="22125939" y="1615059"/>
                    <a:pt x="21855429" y="1484630"/>
                    <a:pt x="21564473" y="1356106"/>
                  </a:cubicBezTo>
                  <a:cubicBezTo>
                    <a:pt x="21308695" y="1242822"/>
                    <a:pt x="21037296" y="1130681"/>
                    <a:pt x="20749133" y="1020953"/>
                  </a:cubicBezTo>
                  <a:cubicBezTo>
                    <a:pt x="20420966" y="895604"/>
                    <a:pt x="20071080" y="773811"/>
                    <a:pt x="19698844" y="656717"/>
                  </a:cubicBezTo>
                  <a:cubicBezTo>
                    <a:pt x="18355819" y="234442"/>
                    <a:pt x="17126840" y="0"/>
                    <a:pt x="15837408" y="0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5959455" y="1723263"/>
              <a:ext cx="6968617" cy="2334260"/>
            </a:xfrm>
            <a:custGeom>
              <a:avLst/>
              <a:gdLst/>
              <a:ahLst/>
              <a:cxnLst/>
              <a:rect l="l" t="t" r="r" b="b"/>
              <a:pathLst>
                <a:path w="6968617" h="2334260">
                  <a:moveTo>
                    <a:pt x="4853051" y="127"/>
                  </a:moveTo>
                  <a:cubicBezTo>
                    <a:pt x="4712716" y="191516"/>
                    <a:pt x="4541774" y="398526"/>
                    <a:pt x="4333875" y="620268"/>
                  </a:cubicBezTo>
                  <a:cubicBezTo>
                    <a:pt x="3671570" y="1326642"/>
                    <a:pt x="1888490" y="1925447"/>
                    <a:pt x="0" y="2334260"/>
                  </a:cubicBezTo>
                  <a:lnTo>
                    <a:pt x="5918834" y="2334260"/>
                  </a:lnTo>
                  <a:cubicBezTo>
                    <a:pt x="6400419" y="1759585"/>
                    <a:pt x="6763639" y="1273937"/>
                    <a:pt x="6968617" y="989584"/>
                  </a:cubicBezTo>
                  <a:lnTo>
                    <a:pt x="6968617" y="989584"/>
                  </a:lnTo>
                  <a:lnTo>
                    <a:pt x="6968617" y="989457"/>
                  </a:lnTo>
                  <a:lnTo>
                    <a:pt x="6968617" y="989457"/>
                  </a:lnTo>
                  <a:cubicBezTo>
                    <a:pt x="6814820" y="901446"/>
                    <a:pt x="6652514" y="812673"/>
                    <a:pt x="6480809" y="723900"/>
                  </a:cubicBezTo>
                  <a:cubicBezTo>
                    <a:pt x="6229984" y="594106"/>
                    <a:pt x="5959474" y="463677"/>
                    <a:pt x="5668518" y="335153"/>
                  </a:cubicBezTo>
                  <a:cubicBezTo>
                    <a:pt x="5412740" y="221869"/>
                    <a:pt x="5141341" y="109728"/>
                    <a:pt x="4853178" y="0"/>
                  </a:cubicBezTo>
                  <a:close/>
                </a:path>
              </a:pathLst>
            </a:custGeom>
            <a:solidFill>
              <a:srgbClr val="597442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63500" y="2936621"/>
              <a:ext cx="1764538" cy="1120902"/>
            </a:xfrm>
            <a:custGeom>
              <a:avLst/>
              <a:gdLst/>
              <a:ahLst/>
              <a:cxnLst/>
              <a:rect l="l" t="t" r="r" b="b"/>
              <a:pathLst>
                <a:path w="1764538" h="1120902">
                  <a:moveTo>
                    <a:pt x="0" y="0"/>
                  </a:moveTo>
                  <a:lnTo>
                    <a:pt x="0" y="1120902"/>
                  </a:lnTo>
                  <a:lnTo>
                    <a:pt x="1764538" y="1120902"/>
                  </a:lnTo>
                  <a:lnTo>
                    <a:pt x="1764538" y="1120902"/>
                  </a:lnTo>
                  <a:lnTo>
                    <a:pt x="1764538" y="1120902"/>
                  </a:lnTo>
                  <a:cubicBezTo>
                    <a:pt x="1712849" y="1085977"/>
                    <a:pt x="1660525" y="1050798"/>
                    <a:pt x="1607185" y="1015238"/>
                  </a:cubicBezTo>
                  <a:cubicBezTo>
                    <a:pt x="655828" y="37973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9744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19949286" y="2362708"/>
              <a:ext cx="2490851" cy="1694815"/>
            </a:xfrm>
            <a:custGeom>
              <a:avLst/>
              <a:gdLst/>
              <a:ahLst/>
              <a:cxnLst/>
              <a:rect l="l" t="t" r="r" b="b"/>
              <a:pathLst>
                <a:path w="2490851" h="1694815">
                  <a:moveTo>
                    <a:pt x="2324736" y="0"/>
                  </a:moveTo>
                  <a:cubicBezTo>
                    <a:pt x="1806322" y="676275"/>
                    <a:pt x="1149225" y="1283716"/>
                    <a:pt x="403479" y="1563370"/>
                  </a:cubicBezTo>
                  <a:cubicBezTo>
                    <a:pt x="270638" y="1613154"/>
                    <a:pt x="135891" y="1655953"/>
                    <a:pt x="0" y="1694815"/>
                  </a:cubicBezTo>
                  <a:lnTo>
                    <a:pt x="1153414" y="1694815"/>
                  </a:lnTo>
                  <a:cubicBezTo>
                    <a:pt x="1665985" y="1230122"/>
                    <a:pt x="2126487" y="696849"/>
                    <a:pt x="2490851" y="84582"/>
                  </a:cubicBezTo>
                  <a:lnTo>
                    <a:pt x="2490851" y="84582"/>
                  </a:lnTo>
                  <a:lnTo>
                    <a:pt x="2490851" y="84455"/>
                  </a:lnTo>
                  <a:lnTo>
                    <a:pt x="2490851" y="84455"/>
                  </a:lnTo>
                  <a:cubicBezTo>
                    <a:pt x="2436495" y="56388"/>
                    <a:pt x="2381250" y="28067"/>
                    <a:pt x="2324736" y="0"/>
                  </a:cubicBezTo>
                  <a:close/>
                </a:path>
              </a:pathLst>
            </a:custGeom>
            <a:solidFill>
              <a:srgbClr val="4C663B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0206608" y="702437"/>
              <a:ext cx="14240765" cy="3119755"/>
            </a:xfrm>
            <a:custGeom>
              <a:avLst/>
              <a:gdLst/>
              <a:ahLst/>
              <a:cxnLst/>
              <a:rect l="l" t="t" r="r" b="b"/>
              <a:pathLst>
                <a:path w="14240765" h="3119755">
                  <a:moveTo>
                    <a:pt x="5678805" y="0"/>
                  </a:moveTo>
                  <a:cubicBezTo>
                    <a:pt x="4013200" y="2413"/>
                    <a:pt x="2245488" y="395986"/>
                    <a:pt x="0" y="1281303"/>
                  </a:cubicBezTo>
                  <a:lnTo>
                    <a:pt x="0" y="1281303"/>
                  </a:lnTo>
                  <a:lnTo>
                    <a:pt x="0" y="1281303"/>
                  </a:lnTo>
                  <a:cubicBezTo>
                    <a:pt x="906653" y="1081659"/>
                    <a:pt x="1806194" y="846582"/>
                    <a:pt x="2721483" y="690753"/>
                  </a:cubicBezTo>
                  <a:cubicBezTo>
                    <a:pt x="3584956" y="543687"/>
                    <a:pt x="4459731" y="471551"/>
                    <a:pt x="5334509" y="471551"/>
                  </a:cubicBezTo>
                  <a:cubicBezTo>
                    <a:pt x="8473694" y="471551"/>
                    <a:pt x="11614531" y="1399667"/>
                    <a:pt x="14240765" y="3119755"/>
                  </a:cubicBezTo>
                  <a:lnTo>
                    <a:pt x="14240765" y="3119755"/>
                  </a:lnTo>
                  <a:lnTo>
                    <a:pt x="14240765" y="3049778"/>
                  </a:lnTo>
                  <a:lnTo>
                    <a:pt x="14240765" y="3049778"/>
                  </a:lnTo>
                  <a:cubicBezTo>
                    <a:pt x="13882753" y="2751709"/>
                    <a:pt x="13384657" y="2388997"/>
                    <a:pt x="12721464" y="2010537"/>
                  </a:cubicBezTo>
                  <a:cubicBezTo>
                    <a:pt x="12567667" y="1922399"/>
                    <a:pt x="12405361" y="1833753"/>
                    <a:pt x="12233529" y="1744980"/>
                  </a:cubicBezTo>
                  <a:cubicBezTo>
                    <a:pt x="11982704" y="1615186"/>
                    <a:pt x="11712194" y="1484757"/>
                    <a:pt x="11421238" y="1356106"/>
                  </a:cubicBezTo>
                  <a:cubicBezTo>
                    <a:pt x="11165460" y="1242822"/>
                    <a:pt x="10894061" y="1130681"/>
                    <a:pt x="10605898" y="1021080"/>
                  </a:cubicBezTo>
                  <a:cubicBezTo>
                    <a:pt x="10277731" y="895731"/>
                    <a:pt x="9927845" y="773811"/>
                    <a:pt x="9555609" y="656717"/>
                  </a:cubicBezTo>
                  <a:cubicBezTo>
                    <a:pt x="8217919" y="236220"/>
                    <a:pt x="6993511" y="1905"/>
                    <a:pt x="5709669" y="127"/>
                  </a:cubicBezTo>
                  <a:close/>
                </a:path>
              </a:pathLst>
            </a:custGeom>
            <a:solidFill>
              <a:srgbClr val="7E9444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5226512" y="2512778"/>
            <a:ext cx="5951413" cy="4210625"/>
          </a:xfrm>
          <a:custGeom>
            <a:avLst/>
            <a:gdLst/>
            <a:ahLst/>
            <a:cxnLst/>
            <a:rect l="l" t="t" r="r" b="b"/>
            <a:pathLst>
              <a:path w="8927120" h="6315937">
                <a:moveTo>
                  <a:pt x="0" y="0"/>
                </a:moveTo>
                <a:lnTo>
                  <a:pt x="8927120" y="0"/>
                </a:lnTo>
                <a:lnTo>
                  <a:pt x="8927120" y="6315938"/>
                </a:lnTo>
                <a:lnTo>
                  <a:pt x="0" y="63159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214279" y="966503"/>
            <a:ext cx="8566240" cy="347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3"/>
              </a:lnSpc>
            </a:pPr>
            <a:r>
              <a:rPr lang="en-US" sz="206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Red de entidades transversales con presencia en el territorio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78738" y="1903178"/>
            <a:ext cx="8759672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 Agenda Rural guía estrategias de desarrollo territorial, con: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95801" y="2500078"/>
            <a:ext cx="4072779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83"/>
              </a:lnSpc>
            </a:pPr>
            <a:r>
              <a:rPr lang="en-US" sz="1666" b="1">
                <a:solidFill>
                  <a:srgbClr val="69834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Grupos de Acción Local (LEADER)/ARCA: </a:t>
            </a:r>
          </a:p>
          <a:p>
            <a:pPr>
              <a:lnSpc>
                <a:spcPts val="2083"/>
              </a:lnSpc>
            </a:pPr>
            <a:endParaRPr lang="en-US" sz="1666" b="1">
              <a:solidFill>
                <a:srgbClr val="698348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>
              <a:lnSpc>
                <a:spcPts val="2083"/>
              </a:lnSpc>
            </a:pPr>
            <a:r>
              <a:rPr lang="en-US" sz="16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actualizaciones de las Estrategias de Desarrollo Local Participadas y proyectos de cooperación.</a:t>
            </a:r>
          </a:p>
          <a:p>
            <a:pPr>
              <a:lnSpc>
                <a:spcPts val="1825"/>
              </a:lnSpc>
            </a:pPr>
            <a:endParaRPr lang="en-US" sz="1666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1825"/>
              </a:lnSpc>
            </a:pPr>
            <a:endParaRPr lang="en-US" sz="1666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06120" y="862588"/>
            <a:ext cx="2123086" cy="555661"/>
            <a:chOff x="0" y="0"/>
            <a:chExt cx="5079454" cy="13294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79492" cy="1329436"/>
            </a:xfrm>
            <a:custGeom>
              <a:avLst/>
              <a:gdLst/>
              <a:ahLst/>
              <a:cxnLst/>
              <a:rect l="l" t="t" r="r" b="b"/>
              <a:pathLst>
                <a:path w="5079492" h="1329436">
                  <a:moveTo>
                    <a:pt x="4414774" y="1329436"/>
                  </a:moveTo>
                  <a:lnTo>
                    <a:pt x="664718" y="1329436"/>
                  </a:lnTo>
                  <a:cubicBezTo>
                    <a:pt x="297561" y="1329436"/>
                    <a:pt x="0" y="1031748"/>
                    <a:pt x="0" y="664718"/>
                  </a:cubicBezTo>
                  <a:cubicBezTo>
                    <a:pt x="0" y="297688"/>
                    <a:pt x="297561" y="0"/>
                    <a:pt x="664718" y="0"/>
                  </a:cubicBezTo>
                  <a:lnTo>
                    <a:pt x="4414774" y="0"/>
                  </a:lnTo>
                  <a:cubicBezTo>
                    <a:pt x="4781931" y="0"/>
                    <a:pt x="5079492" y="297561"/>
                    <a:pt x="5079492" y="664718"/>
                  </a:cubicBezTo>
                  <a:cubicBezTo>
                    <a:pt x="5079492" y="1031875"/>
                    <a:pt x="4781931" y="1329436"/>
                    <a:pt x="4414774" y="1329436"/>
                  </a:cubicBezTo>
                </a:path>
              </a:pathLst>
            </a:custGeom>
            <a:solidFill>
              <a:srgbClr val="425B42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500110" y="-31750"/>
            <a:ext cx="3723640" cy="2135454"/>
            <a:chOff x="0" y="0"/>
            <a:chExt cx="7447280" cy="4270908"/>
          </a:xfrm>
        </p:grpSpPr>
        <p:sp>
          <p:nvSpPr>
            <p:cNvPr id="5" name="Freeform 5"/>
            <p:cNvSpPr/>
            <p:nvPr/>
          </p:nvSpPr>
          <p:spPr>
            <a:xfrm>
              <a:off x="63500" y="63500"/>
              <a:ext cx="7320280" cy="4143883"/>
            </a:xfrm>
            <a:custGeom>
              <a:avLst/>
              <a:gdLst/>
              <a:ahLst/>
              <a:cxnLst/>
              <a:rect l="l" t="t" r="r" b="b"/>
              <a:pathLst>
                <a:path w="7320280" h="4143883">
                  <a:moveTo>
                    <a:pt x="7320280" y="0"/>
                  </a:moveTo>
                  <a:lnTo>
                    <a:pt x="7320280" y="4143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15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5691632" y="3373501"/>
              <a:ext cx="388620" cy="388747"/>
            </a:xfrm>
            <a:custGeom>
              <a:avLst/>
              <a:gdLst/>
              <a:ahLst/>
              <a:cxnLst/>
              <a:rect l="l" t="t" r="r" b="b"/>
              <a:pathLst>
                <a:path w="388620" h="388747">
                  <a:moveTo>
                    <a:pt x="110871" y="388747"/>
                  </a:moveTo>
                  <a:lnTo>
                    <a:pt x="388620" y="110871"/>
                  </a:lnTo>
                  <a:lnTo>
                    <a:pt x="277876" y="0"/>
                  </a:lnTo>
                  <a:lnTo>
                    <a:pt x="0" y="277876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5248275" y="2708529"/>
              <a:ext cx="831977" cy="831850"/>
            </a:xfrm>
            <a:custGeom>
              <a:avLst/>
              <a:gdLst/>
              <a:ahLst/>
              <a:cxnLst/>
              <a:rect l="l" t="t" r="r" b="b"/>
              <a:pathLst>
                <a:path w="831977" h="831850">
                  <a:moveTo>
                    <a:pt x="110998" y="831850"/>
                  </a:moveTo>
                  <a:lnTo>
                    <a:pt x="831977" y="110871"/>
                  </a:lnTo>
                  <a:lnTo>
                    <a:pt x="721106" y="0"/>
                  </a:lnTo>
                  <a:lnTo>
                    <a:pt x="0" y="720979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4805299" y="2043684"/>
              <a:ext cx="1275080" cy="1274953"/>
            </a:xfrm>
            <a:custGeom>
              <a:avLst/>
              <a:gdLst/>
              <a:ahLst/>
              <a:cxnLst/>
              <a:rect l="l" t="t" r="r" b="b"/>
              <a:pathLst>
                <a:path w="1275080" h="1274953">
                  <a:moveTo>
                    <a:pt x="110871" y="1274953"/>
                  </a:moveTo>
                  <a:lnTo>
                    <a:pt x="1275080" y="110744"/>
                  </a:lnTo>
                  <a:lnTo>
                    <a:pt x="1164209" y="0"/>
                  </a:lnTo>
                  <a:lnTo>
                    <a:pt x="0" y="1164209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4375531" y="1586865"/>
              <a:ext cx="1496441" cy="1496568"/>
            </a:xfrm>
            <a:custGeom>
              <a:avLst/>
              <a:gdLst/>
              <a:ahLst/>
              <a:cxnLst/>
              <a:rect l="l" t="t" r="r" b="b"/>
              <a:pathLst>
                <a:path w="1496441" h="1496568">
                  <a:moveTo>
                    <a:pt x="110744" y="1496568"/>
                  </a:moveTo>
                  <a:lnTo>
                    <a:pt x="1496441" y="110871"/>
                  </a:lnTo>
                  <a:lnTo>
                    <a:pt x="1385570" y="0"/>
                  </a:lnTo>
                  <a:lnTo>
                    <a:pt x="0" y="1385697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4043426" y="1586992"/>
              <a:ext cx="1163574" cy="1163574"/>
            </a:xfrm>
            <a:custGeom>
              <a:avLst/>
              <a:gdLst/>
              <a:ahLst/>
              <a:cxnLst/>
              <a:rect l="l" t="t" r="r" b="b"/>
              <a:pathLst>
                <a:path w="1163574" h="1163574">
                  <a:moveTo>
                    <a:pt x="110871" y="1163574"/>
                  </a:moveTo>
                  <a:lnTo>
                    <a:pt x="1163574" y="110744"/>
                  </a:lnTo>
                  <a:lnTo>
                    <a:pt x="1052703" y="0"/>
                  </a:lnTo>
                  <a:lnTo>
                    <a:pt x="0" y="1052703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3489325" y="1586865"/>
              <a:ext cx="1052703" cy="1052703"/>
            </a:xfrm>
            <a:custGeom>
              <a:avLst/>
              <a:gdLst/>
              <a:ahLst/>
              <a:cxnLst/>
              <a:rect l="l" t="t" r="r" b="b"/>
              <a:pathLst>
                <a:path w="1052703" h="1052703">
                  <a:moveTo>
                    <a:pt x="110871" y="1052703"/>
                  </a:moveTo>
                  <a:lnTo>
                    <a:pt x="1052703" y="110871"/>
                  </a:lnTo>
                  <a:lnTo>
                    <a:pt x="941832" y="0"/>
                  </a:lnTo>
                  <a:lnTo>
                    <a:pt x="0" y="941832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3157220" y="1586992"/>
              <a:ext cx="719836" cy="719709"/>
            </a:xfrm>
            <a:custGeom>
              <a:avLst/>
              <a:gdLst/>
              <a:ahLst/>
              <a:cxnLst/>
              <a:rect l="l" t="t" r="r" b="b"/>
              <a:pathLst>
                <a:path w="719836" h="719709">
                  <a:moveTo>
                    <a:pt x="110871" y="719709"/>
                  </a:moveTo>
                  <a:lnTo>
                    <a:pt x="719836" y="110744"/>
                  </a:lnTo>
                  <a:lnTo>
                    <a:pt x="608965" y="0"/>
                  </a:lnTo>
                  <a:lnTo>
                    <a:pt x="0" y="608965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2714244" y="1586992"/>
              <a:ext cx="497840" cy="497840"/>
            </a:xfrm>
            <a:custGeom>
              <a:avLst/>
              <a:gdLst/>
              <a:ahLst/>
              <a:cxnLst/>
              <a:rect l="l" t="t" r="r" b="b"/>
              <a:pathLst>
                <a:path w="497840" h="497840">
                  <a:moveTo>
                    <a:pt x="110871" y="497840"/>
                  </a:moveTo>
                  <a:lnTo>
                    <a:pt x="497840" y="110871"/>
                  </a:lnTo>
                  <a:lnTo>
                    <a:pt x="386969" y="0"/>
                  </a:lnTo>
                  <a:lnTo>
                    <a:pt x="0" y="386969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2272157" y="1586865"/>
              <a:ext cx="274955" cy="274955"/>
            </a:xfrm>
            <a:custGeom>
              <a:avLst/>
              <a:gdLst/>
              <a:ahLst/>
              <a:cxnLst/>
              <a:rect l="l" t="t" r="r" b="b"/>
              <a:pathLst>
                <a:path w="274955" h="274955">
                  <a:moveTo>
                    <a:pt x="110871" y="274955"/>
                  </a:moveTo>
                  <a:lnTo>
                    <a:pt x="274955" y="110871"/>
                  </a:lnTo>
                  <a:lnTo>
                    <a:pt x="164084" y="0"/>
                  </a:lnTo>
                  <a:lnTo>
                    <a:pt x="0" y="164084"/>
                  </a:lnTo>
                  <a:close/>
                </a:path>
              </a:pathLst>
            </a:custGeom>
            <a:solidFill>
              <a:srgbClr val="425B42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2911113" y="1102318"/>
            <a:ext cx="5933588" cy="2032254"/>
          </a:xfrm>
          <a:custGeom>
            <a:avLst/>
            <a:gdLst/>
            <a:ahLst/>
            <a:cxnLst/>
            <a:rect l="l" t="t" r="r" b="b"/>
            <a:pathLst>
              <a:path w="8900382" h="3048381">
                <a:moveTo>
                  <a:pt x="0" y="0"/>
                </a:moveTo>
                <a:lnTo>
                  <a:pt x="8900382" y="0"/>
                </a:lnTo>
                <a:lnTo>
                  <a:pt x="8900382" y="3048381"/>
                </a:lnTo>
                <a:lnTo>
                  <a:pt x="0" y="3048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943760" y="627828"/>
            <a:ext cx="1878578" cy="1580841"/>
          </a:xfrm>
          <a:custGeom>
            <a:avLst/>
            <a:gdLst/>
            <a:ahLst/>
            <a:cxnLst/>
            <a:rect l="l" t="t" r="r" b="b"/>
            <a:pathLst>
              <a:path w="2817867" h="2371262">
                <a:moveTo>
                  <a:pt x="0" y="0"/>
                </a:moveTo>
                <a:lnTo>
                  <a:pt x="2817868" y="0"/>
                </a:lnTo>
                <a:lnTo>
                  <a:pt x="2817868" y="2371262"/>
                </a:lnTo>
                <a:lnTo>
                  <a:pt x="0" y="2371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470555" y="5205786"/>
            <a:ext cx="8566240" cy="323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7"/>
              </a:lnSpc>
            </a:pPr>
            <a:r>
              <a:rPr lang="en-US" sz="1933" b="1">
                <a:solidFill>
                  <a:srgbClr val="1D1D1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Reuniones bilaterales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829325" y="3978197"/>
            <a:ext cx="1691731" cy="323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7"/>
              </a:lnSpc>
            </a:pPr>
            <a:r>
              <a:rPr lang="en-US" sz="1933" b="1">
                <a:solidFill>
                  <a:srgbClr val="1D1D1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892 acciones</a:t>
            </a:r>
          </a:p>
        </p:txBody>
      </p:sp>
      <p:sp>
        <p:nvSpPr>
          <p:cNvPr id="19" name="AutoShape 19"/>
          <p:cNvSpPr/>
          <p:nvPr/>
        </p:nvSpPr>
        <p:spPr>
          <a:xfrm>
            <a:off x="4320356" y="5459817"/>
            <a:ext cx="260589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0" name="AutoShape 20"/>
          <p:cNvSpPr/>
          <p:nvPr/>
        </p:nvSpPr>
        <p:spPr>
          <a:xfrm>
            <a:off x="4320356" y="4137793"/>
            <a:ext cx="260589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7653527" y="3794488"/>
            <a:ext cx="3034455" cy="477079"/>
            <a:chOff x="0" y="0"/>
            <a:chExt cx="4965840" cy="78073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965827" cy="780669"/>
            </a:xfrm>
            <a:custGeom>
              <a:avLst/>
              <a:gdLst/>
              <a:ahLst/>
              <a:cxnLst/>
              <a:rect l="l" t="t" r="r" b="b"/>
              <a:pathLst>
                <a:path w="4965827" h="780669">
                  <a:moveTo>
                    <a:pt x="4965827" y="780669"/>
                  </a:moveTo>
                  <a:lnTo>
                    <a:pt x="0" y="780669"/>
                  </a:lnTo>
                  <a:lnTo>
                    <a:pt x="0" y="0"/>
                  </a:lnTo>
                  <a:lnTo>
                    <a:pt x="4965827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sp>
        <p:nvSpPr>
          <p:cNvPr id="23" name="Freeform 23"/>
          <p:cNvSpPr/>
          <p:nvPr/>
        </p:nvSpPr>
        <p:spPr>
          <a:xfrm>
            <a:off x="1274836" y="3862112"/>
            <a:ext cx="2800710" cy="612655"/>
          </a:xfrm>
          <a:custGeom>
            <a:avLst/>
            <a:gdLst/>
            <a:ahLst/>
            <a:cxnLst/>
            <a:rect l="l" t="t" r="r" b="b"/>
            <a:pathLst>
              <a:path w="4201065" h="918983">
                <a:moveTo>
                  <a:pt x="0" y="0"/>
                </a:moveTo>
                <a:lnTo>
                  <a:pt x="4201064" y="0"/>
                </a:lnTo>
                <a:lnTo>
                  <a:pt x="4201064" y="918983"/>
                </a:lnTo>
                <a:lnTo>
                  <a:pt x="0" y="9189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7361559" y="5144996"/>
            <a:ext cx="3618393" cy="568886"/>
            <a:chOff x="0" y="0"/>
            <a:chExt cx="4965840" cy="78073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965827" cy="780669"/>
            </a:xfrm>
            <a:custGeom>
              <a:avLst/>
              <a:gdLst/>
              <a:ahLst/>
              <a:cxnLst/>
              <a:rect l="l" t="t" r="r" b="b"/>
              <a:pathLst>
                <a:path w="4965827" h="780669">
                  <a:moveTo>
                    <a:pt x="4965827" y="780669"/>
                  </a:moveTo>
                  <a:lnTo>
                    <a:pt x="0" y="780669"/>
                  </a:lnTo>
                  <a:lnTo>
                    <a:pt x="0" y="0"/>
                  </a:lnTo>
                  <a:lnTo>
                    <a:pt x="4965827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8341752" y="3881898"/>
            <a:ext cx="1658006" cy="323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11"/>
              </a:lnSpc>
            </a:pPr>
            <a:r>
              <a:rPr lang="en-US" sz="1936" b="1">
                <a:solidFill>
                  <a:srgbClr val="1D1D1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Pacto Rural </a:t>
            </a:r>
          </a:p>
        </p:txBody>
      </p:sp>
      <p:sp>
        <p:nvSpPr>
          <p:cNvPr id="27" name="Freeform 27"/>
          <p:cNvSpPr/>
          <p:nvPr/>
        </p:nvSpPr>
        <p:spPr>
          <a:xfrm>
            <a:off x="1274836" y="5084455"/>
            <a:ext cx="2800710" cy="612655"/>
          </a:xfrm>
          <a:custGeom>
            <a:avLst/>
            <a:gdLst/>
            <a:ahLst/>
            <a:cxnLst/>
            <a:rect l="l" t="t" r="r" b="b"/>
            <a:pathLst>
              <a:path w="4201065" h="918983">
                <a:moveTo>
                  <a:pt x="0" y="0"/>
                </a:moveTo>
                <a:lnTo>
                  <a:pt x="4201064" y="0"/>
                </a:lnTo>
                <a:lnTo>
                  <a:pt x="4201064" y="918983"/>
                </a:lnTo>
                <a:lnTo>
                  <a:pt x="0" y="9189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8" name="AutoShape 28"/>
          <p:cNvSpPr/>
          <p:nvPr/>
        </p:nvSpPr>
        <p:spPr>
          <a:xfrm>
            <a:off x="9170755" y="4271528"/>
            <a:ext cx="0" cy="873468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9" name="AutoShape 29"/>
          <p:cNvSpPr/>
          <p:nvPr/>
        </p:nvSpPr>
        <p:spPr>
          <a:xfrm>
            <a:off x="2675191" y="4474767"/>
            <a:ext cx="0" cy="609688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0" name="TextBox 30"/>
          <p:cNvSpPr txBox="1"/>
          <p:nvPr/>
        </p:nvSpPr>
        <p:spPr>
          <a:xfrm>
            <a:off x="1274837" y="947590"/>
            <a:ext cx="1641419" cy="336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39"/>
              </a:lnSpc>
            </a:pPr>
            <a:r>
              <a:rPr lang="en-US" sz="202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Nueva etapa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598306" y="5262391"/>
            <a:ext cx="3381646" cy="312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39"/>
              </a:lnSpc>
            </a:pPr>
            <a:r>
              <a:rPr lang="en-US" sz="1885" b="1">
                <a:solidFill>
                  <a:srgbClr val="1D1D1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Mesas de trabajo bilaterales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933269" y="5562534"/>
            <a:ext cx="1296194" cy="25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Prueba rural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426807" y="3768868"/>
            <a:ext cx="2249388" cy="515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8"/>
              </a:lnSpc>
              <a:spcBef>
                <a:spcPct val="0"/>
              </a:spcBef>
            </a:pPr>
            <a:r>
              <a:rPr lang="en-US" sz="1520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Compromisos estratégicos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247002" y="3318722"/>
            <a:ext cx="856377" cy="23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Actualidad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664638" y="3318721"/>
            <a:ext cx="1034018" cy="49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0"/>
              </a:lnSpc>
              <a:spcBef>
                <a:spcPct val="0"/>
              </a:spcBef>
            </a:pPr>
            <a:r>
              <a:rPr lang="en-US" sz="1450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Nueva etapa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19108" y="5830460"/>
            <a:ext cx="2712165" cy="51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2"/>
              </a:lnSpc>
              <a:spcBef>
                <a:spcPct val="0"/>
              </a:spcBef>
            </a:pPr>
            <a:r>
              <a:rPr lang="en-US" sz="1480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CM + Departamento competente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872134" y="5830460"/>
            <a:ext cx="4597241" cy="51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2"/>
              </a:lnSpc>
              <a:spcBef>
                <a:spcPct val="0"/>
              </a:spcBef>
            </a:pPr>
            <a:r>
              <a:rPr lang="en-US" sz="1530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CM + Departamento competente + Personas expertas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606046" y="4284690"/>
            <a:ext cx="1950641" cy="54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Sistema de seguimiento</a:t>
            </a:r>
          </a:p>
        </p:txBody>
      </p:sp>
      <p:grpSp>
        <p:nvGrpSpPr>
          <p:cNvPr id="39" name="Group 39"/>
          <p:cNvGrpSpPr>
            <a:grpSpLocks noChangeAspect="1"/>
          </p:cNvGrpSpPr>
          <p:nvPr/>
        </p:nvGrpSpPr>
        <p:grpSpPr>
          <a:xfrm>
            <a:off x="5461667" y="2747266"/>
            <a:ext cx="1095019" cy="190985"/>
            <a:chOff x="0" y="0"/>
            <a:chExt cx="3318142" cy="578726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3318129" cy="578739"/>
            </a:xfrm>
            <a:custGeom>
              <a:avLst/>
              <a:gdLst/>
              <a:ahLst/>
              <a:cxnLst/>
              <a:rect l="l" t="t" r="r" b="b"/>
              <a:pathLst>
                <a:path w="3318129" h="578739">
                  <a:moveTo>
                    <a:pt x="3318129" y="578739"/>
                  </a:moveTo>
                  <a:lnTo>
                    <a:pt x="0" y="578739"/>
                  </a:lnTo>
                  <a:lnTo>
                    <a:pt x="0" y="0"/>
                  </a:lnTo>
                  <a:lnTo>
                    <a:pt x="3318129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grpSp>
        <p:nvGrpSpPr>
          <p:cNvPr id="41" name="Group 41"/>
          <p:cNvGrpSpPr>
            <a:grpSpLocks noChangeAspect="1"/>
          </p:cNvGrpSpPr>
          <p:nvPr/>
        </p:nvGrpSpPr>
        <p:grpSpPr>
          <a:xfrm>
            <a:off x="5877908" y="2385088"/>
            <a:ext cx="242198" cy="252266"/>
            <a:chOff x="0" y="0"/>
            <a:chExt cx="854507" cy="890029"/>
          </a:xfrm>
        </p:grpSpPr>
        <p:sp>
          <p:nvSpPr>
            <p:cNvPr id="42" name="Freeform 42"/>
            <p:cNvSpPr/>
            <p:nvPr/>
          </p:nvSpPr>
          <p:spPr>
            <a:xfrm>
              <a:off x="-8128" y="0"/>
              <a:ext cx="870712" cy="890016"/>
            </a:xfrm>
            <a:custGeom>
              <a:avLst/>
              <a:gdLst/>
              <a:ahLst/>
              <a:cxnLst/>
              <a:rect l="l" t="t" r="r" b="b"/>
              <a:pathLst>
                <a:path w="870712" h="890016">
                  <a:moveTo>
                    <a:pt x="435356" y="547624"/>
                  </a:moveTo>
                  <a:cubicBezTo>
                    <a:pt x="378714" y="547624"/>
                    <a:pt x="332613" y="501523"/>
                    <a:pt x="332613" y="444881"/>
                  </a:cubicBezTo>
                  <a:cubicBezTo>
                    <a:pt x="332613" y="388239"/>
                    <a:pt x="378714" y="342138"/>
                    <a:pt x="435356" y="342138"/>
                  </a:cubicBezTo>
                  <a:cubicBezTo>
                    <a:pt x="491998" y="342138"/>
                    <a:pt x="538099" y="388239"/>
                    <a:pt x="538099" y="444881"/>
                  </a:cubicBezTo>
                  <a:cubicBezTo>
                    <a:pt x="538099" y="501523"/>
                    <a:pt x="491998" y="547624"/>
                    <a:pt x="435356" y="547624"/>
                  </a:cubicBezTo>
                  <a:moveTo>
                    <a:pt x="435356" y="273812"/>
                  </a:moveTo>
                  <a:cubicBezTo>
                    <a:pt x="340995" y="273812"/>
                    <a:pt x="264160" y="350647"/>
                    <a:pt x="264160" y="445008"/>
                  </a:cubicBezTo>
                  <a:cubicBezTo>
                    <a:pt x="264160" y="539369"/>
                    <a:pt x="340868" y="616204"/>
                    <a:pt x="435356" y="616204"/>
                  </a:cubicBezTo>
                  <a:cubicBezTo>
                    <a:pt x="529844" y="616204"/>
                    <a:pt x="606552" y="539369"/>
                    <a:pt x="606552" y="445008"/>
                  </a:cubicBezTo>
                  <a:cubicBezTo>
                    <a:pt x="606552" y="350647"/>
                    <a:pt x="529844" y="273812"/>
                    <a:pt x="435356" y="273812"/>
                  </a:cubicBezTo>
                  <a:moveTo>
                    <a:pt x="732790" y="683006"/>
                  </a:moveTo>
                  <a:cubicBezTo>
                    <a:pt x="682625" y="658368"/>
                    <a:pt x="624840" y="660146"/>
                    <a:pt x="575945" y="688340"/>
                  </a:cubicBezTo>
                  <a:cubicBezTo>
                    <a:pt x="527050" y="716534"/>
                    <a:pt x="496570" y="765683"/>
                    <a:pt x="492887" y="821436"/>
                  </a:cubicBezTo>
                  <a:lnTo>
                    <a:pt x="377952" y="821436"/>
                  </a:lnTo>
                  <a:cubicBezTo>
                    <a:pt x="374269" y="765683"/>
                    <a:pt x="343789" y="716534"/>
                    <a:pt x="294894" y="688340"/>
                  </a:cubicBezTo>
                  <a:cubicBezTo>
                    <a:pt x="245999" y="660146"/>
                    <a:pt x="188087" y="658241"/>
                    <a:pt x="138049" y="683006"/>
                  </a:cubicBezTo>
                  <a:lnTo>
                    <a:pt x="80518" y="583438"/>
                  </a:lnTo>
                  <a:cubicBezTo>
                    <a:pt x="126873" y="552450"/>
                    <a:pt x="154305" y="501396"/>
                    <a:pt x="154305" y="444881"/>
                  </a:cubicBezTo>
                  <a:cubicBezTo>
                    <a:pt x="154305" y="388366"/>
                    <a:pt x="126873" y="337439"/>
                    <a:pt x="80518" y="306451"/>
                  </a:cubicBezTo>
                  <a:lnTo>
                    <a:pt x="137922" y="207010"/>
                  </a:lnTo>
                  <a:cubicBezTo>
                    <a:pt x="188087" y="231648"/>
                    <a:pt x="245745" y="229997"/>
                    <a:pt x="294767" y="201676"/>
                  </a:cubicBezTo>
                  <a:cubicBezTo>
                    <a:pt x="343789" y="173355"/>
                    <a:pt x="374142" y="124206"/>
                    <a:pt x="377825" y="68580"/>
                  </a:cubicBezTo>
                  <a:lnTo>
                    <a:pt x="492760" y="68580"/>
                  </a:lnTo>
                  <a:cubicBezTo>
                    <a:pt x="496443" y="124333"/>
                    <a:pt x="526923" y="173482"/>
                    <a:pt x="575818" y="201676"/>
                  </a:cubicBezTo>
                  <a:cubicBezTo>
                    <a:pt x="624713" y="229870"/>
                    <a:pt x="682625" y="231775"/>
                    <a:pt x="732663" y="207010"/>
                  </a:cubicBezTo>
                  <a:lnTo>
                    <a:pt x="790067" y="306451"/>
                  </a:lnTo>
                  <a:cubicBezTo>
                    <a:pt x="743712" y="337439"/>
                    <a:pt x="716280" y="388493"/>
                    <a:pt x="716280" y="445008"/>
                  </a:cubicBezTo>
                  <a:cubicBezTo>
                    <a:pt x="716280" y="501523"/>
                    <a:pt x="743712" y="552577"/>
                    <a:pt x="790067" y="583565"/>
                  </a:cubicBezTo>
                  <a:close/>
                  <a:moveTo>
                    <a:pt x="834136" y="530225"/>
                  </a:moveTo>
                  <a:cubicBezTo>
                    <a:pt x="803275" y="512445"/>
                    <a:pt x="784860" y="480568"/>
                    <a:pt x="784860" y="445008"/>
                  </a:cubicBezTo>
                  <a:cubicBezTo>
                    <a:pt x="784860" y="409448"/>
                    <a:pt x="803275" y="377444"/>
                    <a:pt x="834136" y="359664"/>
                  </a:cubicBezTo>
                  <a:cubicBezTo>
                    <a:pt x="861314" y="343916"/>
                    <a:pt x="870712" y="308991"/>
                    <a:pt x="854964" y="281813"/>
                  </a:cubicBezTo>
                  <a:lnTo>
                    <a:pt x="786638" y="163195"/>
                  </a:lnTo>
                  <a:cubicBezTo>
                    <a:pt x="770890" y="135890"/>
                    <a:pt x="735965" y="126492"/>
                    <a:pt x="708660" y="142240"/>
                  </a:cubicBezTo>
                  <a:cubicBezTo>
                    <a:pt x="677799" y="160147"/>
                    <a:pt x="640969" y="160147"/>
                    <a:pt x="610108" y="142240"/>
                  </a:cubicBezTo>
                  <a:cubicBezTo>
                    <a:pt x="579247" y="124333"/>
                    <a:pt x="560832" y="92583"/>
                    <a:pt x="560832" y="57023"/>
                  </a:cubicBezTo>
                  <a:cubicBezTo>
                    <a:pt x="560832" y="25654"/>
                    <a:pt x="535305" y="0"/>
                    <a:pt x="503809" y="0"/>
                  </a:cubicBezTo>
                  <a:lnTo>
                    <a:pt x="366903" y="0"/>
                  </a:lnTo>
                  <a:cubicBezTo>
                    <a:pt x="335407" y="0"/>
                    <a:pt x="309880" y="25654"/>
                    <a:pt x="309880" y="57023"/>
                  </a:cubicBezTo>
                  <a:cubicBezTo>
                    <a:pt x="309880" y="92583"/>
                    <a:pt x="291465" y="124587"/>
                    <a:pt x="260604" y="142240"/>
                  </a:cubicBezTo>
                  <a:cubicBezTo>
                    <a:pt x="229743" y="159893"/>
                    <a:pt x="192913" y="160020"/>
                    <a:pt x="162052" y="142240"/>
                  </a:cubicBezTo>
                  <a:cubicBezTo>
                    <a:pt x="134874" y="126619"/>
                    <a:pt x="99949" y="136017"/>
                    <a:pt x="84201" y="163195"/>
                  </a:cubicBezTo>
                  <a:lnTo>
                    <a:pt x="15748" y="281813"/>
                  </a:lnTo>
                  <a:cubicBezTo>
                    <a:pt x="0" y="309118"/>
                    <a:pt x="9398" y="344043"/>
                    <a:pt x="36576" y="359791"/>
                  </a:cubicBezTo>
                  <a:cubicBezTo>
                    <a:pt x="67437" y="377571"/>
                    <a:pt x="85852" y="409448"/>
                    <a:pt x="85852" y="445008"/>
                  </a:cubicBezTo>
                  <a:cubicBezTo>
                    <a:pt x="85852" y="480568"/>
                    <a:pt x="67437" y="512572"/>
                    <a:pt x="36576" y="530352"/>
                  </a:cubicBezTo>
                  <a:cubicBezTo>
                    <a:pt x="9398" y="546100"/>
                    <a:pt x="0" y="581025"/>
                    <a:pt x="15748" y="608203"/>
                  </a:cubicBezTo>
                  <a:lnTo>
                    <a:pt x="84201" y="726821"/>
                  </a:lnTo>
                  <a:cubicBezTo>
                    <a:pt x="99949" y="753999"/>
                    <a:pt x="134874" y="763397"/>
                    <a:pt x="162179" y="747776"/>
                  </a:cubicBezTo>
                  <a:cubicBezTo>
                    <a:pt x="193040" y="729869"/>
                    <a:pt x="229870" y="729869"/>
                    <a:pt x="260731" y="747776"/>
                  </a:cubicBezTo>
                  <a:cubicBezTo>
                    <a:pt x="291592" y="765683"/>
                    <a:pt x="310007" y="797433"/>
                    <a:pt x="310007" y="832993"/>
                  </a:cubicBezTo>
                  <a:cubicBezTo>
                    <a:pt x="310007" y="864489"/>
                    <a:pt x="335661" y="890016"/>
                    <a:pt x="367030" y="890016"/>
                  </a:cubicBezTo>
                  <a:lnTo>
                    <a:pt x="503809" y="890016"/>
                  </a:lnTo>
                  <a:cubicBezTo>
                    <a:pt x="535305" y="890016"/>
                    <a:pt x="560832" y="864362"/>
                    <a:pt x="560832" y="832993"/>
                  </a:cubicBezTo>
                  <a:cubicBezTo>
                    <a:pt x="560832" y="797433"/>
                    <a:pt x="579247" y="765429"/>
                    <a:pt x="610108" y="747776"/>
                  </a:cubicBezTo>
                  <a:cubicBezTo>
                    <a:pt x="640969" y="730123"/>
                    <a:pt x="677799" y="729996"/>
                    <a:pt x="708660" y="747776"/>
                  </a:cubicBezTo>
                  <a:cubicBezTo>
                    <a:pt x="735965" y="763397"/>
                    <a:pt x="770890" y="754126"/>
                    <a:pt x="786511" y="726821"/>
                  </a:cubicBezTo>
                  <a:lnTo>
                    <a:pt x="854964" y="608203"/>
                  </a:lnTo>
                  <a:cubicBezTo>
                    <a:pt x="870585" y="581025"/>
                    <a:pt x="861187" y="546100"/>
                    <a:pt x="834009" y="530352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43" name="Group 43"/>
          <p:cNvGrpSpPr>
            <a:grpSpLocks noChangeAspect="1"/>
          </p:cNvGrpSpPr>
          <p:nvPr/>
        </p:nvGrpSpPr>
        <p:grpSpPr>
          <a:xfrm>
            <a:off x="3408056" y="2755421"/>
            <a:ext cx="1832286" cy="174823"/>
            <a:chOff x="0" y="0"/>
            <a:chExt cx="6065520" cy="578726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6065520" cy="578739"/>
            </a:xfrm>
            <a:custGeom>
              <a:avLst/>
              <a:gdLst/>
              <a:ahLst/>
              <a:cxnLst/>
              <a:rect l="l" t="t" r="r" b="b"/>
              <a:pathLst>
                <a:path w="6065520" h="578739">
                  <a:moveTo>
                    <a:pt x="6065520" y="578739"/>
                  </a:moveTo>
                  <a:lnTo>
                    <a:pt x="0" y="578739"/>
                  </a:lnTo>
                  <a:lnTo>
                    <a:pt x="0" y="0"/>
                  </a:lnTo>
                  <a:lnTo>
                    <a:pt x="6065520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grpSp>
        <p:nvGrpSpPr>
          <p:cNvPr id="45" name="Group 45"/>
          <p:cNvGrpSpPr>
            <a:grpSpLocks noChangeAspect="1"/>
          </p:cNvGrpSpPr>
          <p:nvPr/>
        </p:nvGrpSpPr>
        <p:grpSpPr>
          <a:xfrm>
            <a:off x="4219267" y="2383855"/>
            <a:ext cx="223278" cy="248774"/>
            <a:chOff x="0" y="0"/>
            <a:chExt cx="787756" cy="877710"/>
          </a:xfrm>
        </p:grpSpPr>
        <p:sp>
          <p:nvSpPr>
            <p:cNvPr id="46" name="Freeform 46"/>
            <p:cNvSpPr/>
            <p:nvPr/>
          </p:nvSpPr>
          <p:spPr>
            <a:xfrm>
              <a:off x="-6604" y="-6223"/>
              <a:ext cx="800862" cy="883920"/>
            </a:xfrm>
            <a:custGeom>
              <a:avLst/>
              <a:gdLst/>
              <a:ahLst/>
              <a:cxnLst/>
              <a:rect l="l" t="t" r="r" b="b"/>
              <a:pathLst>
                <a:path w="800862" h="883920">
                  <a:moveTo>
                    <a:pt x="726821" y="805180"/>
                  </a:moveTo>
                  <a:cubicBezTo>
                    <a:pt x="726821" y="811403"/>
                    <a:pt x="721741" y="816483"/>
                    <a:pt x="715518" y="816483"/>
                  </a:cubicBezTo>
                  <a:lnTo>
                    <a:pt x="85471" y="816483"/>
                  </a:lnTo>
                  <a:cubicBezTo>
                    <a:pt x="79248" y="816483"/>
                    <a:pt x="74168" y="811403"/>
                    <a:pt x="74168" y="805180"/>
                  </a:cubicBezTo>
                  <a:lnTo>
                    <a:pt x="74168" y="715137"/>
                  </a:lnTo>
                  <a:cubicBezTo>
                    <a:pt x="74168" y="708914"/>
                    <a:pt x="79248" y="703834"/>
                    <a:pt x="85471" y="703834"/>
                  </a:cubicBezTo>
                  <a:lnTo>
                    <a:pt x="715518" y="703834"/>
                  </a:lnTo>
                  <a:cubicBezTo>
                    <a:pt x="721741" y="703834"/>
                    <a:pt x="726821" y="708914"/>
                    <a:pt x="726821" y="715137"/>
                  </a:cubicBezTo>
                  <a:close/>
                  <a:moveTo>
                    <a:pt x="164211" y="388874"/>
                  </a:moveTo>
                  <a:lnTo>
                    <a:pt x="366776" y="388874"/>
                  </a:lnTo>
                  <a:lnTo>
                    <a:pt x="366776" y="636397"/>
                  </a:lnTo>
                  <a:lnTo>
                    <a:pt x="164211" y="636397"/>
                  </a:lnTo>
                  <a:close/>
                  <a:moveTo>
                    <a:pt x="74676" y="310261"/>
                  </a:moveTo>
                  <a:cubicBezTo>
                    <a:pt x="74168" y="308737"/>
                    <a:pt x="72898" y="304927"/>
                    <a:pt x="79248" y="300101"/>
                  </a:cubicBezTo>
                  <a:lnTo>
                    <a:pt x="384429" y="78867"/>
                  </a:lnTo>
                  <a:cubicBezTo>
                    <a:pt x="393065" y="72136"/>
                    <a:pt x="407924" y="72263"/>
                    <a:pt x="417195" y="79375"/>
                  </a:cubicBezTo>
                  <a:lnTo>
                    <a:pt x="721614" y="299847"/>
                  </a:lnTo>
                  <a:cubicBezTo>
                    <a:pt x="728218" y="304800"/>
                    <a:pt x="726948" y="308610"/>
                    <a:pt x="726440" y="310261"/>
                  </a:cubicBezTo>
                  <a:cubicBezTo>
                    <a:pt x="724535" y="315849"/>
                    <a:pt x="717423" y="321437"/>
                    <a:pt x="705612" y="321437"/>
                  </a:cubicBezTo>
                  <a:lnTo>
                    <a:pt x="95504" y="321437"/>
                  </a:lnTo>
                  <a:cubicBezTo>
                    <a:pt x="83693" y="321437"/>
                    <a:pt x="76454" y="315849"/>
                    <a:pt x="74549" y="310261"/>
                  </a:cubicBezTo>
                  <a:close/>
                  <a:moveTo>
                    <a:pt x="636778" y="636397"/>
                  </a:moveTo>
                  <a:lnTo>
                    <a:pt x="434213" y="636397"/>
                  </a:lnTo>
                  <a:lnTo>
                    <a:pt x="434213" y="388874"/>
                  </a:lnTo>
                  <a:lnTo>
                    <a:pt x="636778" y="388874"/>
                  </a:lnTo>
                  <a:close/>
                  <a:moveTo>
                    <a:pt x="715518" y="636397"/>
                  </a:moveTo>
                  <a:lnTo>
                    <a:pt x="704215" y="636397"/>
                  </a:lnTo>
                  <a:lnTo>
                    <a:pt x="704215" y="388874"/>
                  </a:lnTo>
                  <a:lnTo>
                    <a:pt x="705358" y="388874"/>
                  </a:lnTo>
                  <a:cubicBezTo>
                    <a:pt x="744601" y="388874"/>
                    <a:pt x="778764" y="365887"/>
                    <a:pt x="790194" y="331724"/>
                  </a:cubicBezTo>
                  <a:cubicBezTo>
                    <a:pt x="800862" y="300101"/>
                    <a:pt x="790194" y="267335"/>
                    <a:pt x="761619" y="245618"/>
                  </a:cubicBezTo>
                  <a:lnTo>
                    <a:pt x="457454" y="25019"/>
                  </a:lnTo>
                  <a:cubicBezTo>
                    <a:pt x="424307" y="0"/>
                    <a:pt x="376428" y="0"/>
                    <a:pt x="344170" y="24511"/>
                  </a:cubicBezTo>
                  <a:lnTo>
                    <a:pt x="39116" y="245618"/>
                  </a:lnTo>
                  <a:cubicBezTo>
                    <a:pt x="39116" y="245618"/>
                    <a:pt x="38735" y="245999"/>
                    <a:pt x="38481" y="246126"/>
                  </a:cubicBezTo>
                  <a:cubicBezTo>
                    <a:pt x="10668" y="267335"/>
                    <a:pt x="0" y="300101"/>
                    <a:pt x="10668" y="331724"/>
                  </a:cubicBezTo>
                  <a:cubicBezTo>
                    <a:pt x="22225" y="365887"/>
                    <a:pt x="56261" y="388874"/>
                    <a:pt x="95504" y="388874"/>
                  </a:cubicBezTo>
                  <a:lnTo>
                    <a:pt x="96647" y="388874"/>
                  </a:lnTo>
                  <a:lnTo>
                    <a:pt x="96647" y="636397"/>
                  </a:lnTo>
                  <a:lnTo>
                    <a:pt x="85471" y="636397"/>
                  </a:lnTo>
                  <a:cubicBezTo>
                    <a:pt x="42037" y="636397"/>
                    <a:pt x="6731" y="671703"/>
                    <a:pt x="6731" y="715137"/>
                  </a:cubicBezTo>
                  <a:lnTo>
                    <a:pt x="6731" y="805180"/>
                  </a:lnTo>
                  <a:cubicBezTo>
                    <a:pt x="6731" y="848614"/>
                    <a:pt x="42037" y="883920"/>
                    <a:pt x="85471" y="883920"/>
                  </a:cubicBezTo>
                  <a:lnTo>
                    <a:pt x="715518" y="883920"/>
                  </a:lnTo>
                  <a:cubicBezTo>
                    <a:pt x="758952" y="883920"/>
                    <a:pt x="794258" y="848614"/>
                    <a:pt x="794258" y="805180"/>
                  </a:cubicBezTo>
                  <a:lnTo>
                    <a:pt x="794258" y="715137"/>
                  </a:lnTo>
                  <a:cubicBezTo>
                    <a:pt x="794258" y="671703"/>
                    <a:pt x="758952" y="636397"/>
                    <a:pt x="715518" y="636397"/>
                  </a:cubicBezTo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47" name="Group 47"/>
          <p:cNvGrpSpPr>
            <a:grpSpLocks noChangeAspect="1"/>
          </p:cNvGrpSpPr>
          <p:nvPr/>
        </p:nvGrpSpPr>
        <p:grpSpPr>
          <a:xfrm>
            <a:off x="6747879" y="2776021"/>
            <a:ext cx="1700852" cy="162283"/>
            <a:chOff x="0" y="0"/>
            <a:chExt cx="6065520" cy="578726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6065520" cy="578739"/>
            </a:xfrm>
            <a:custGeom>
              <a:avLst/>
              <a:gdLst/>
              <a:ahLst/>
              <a:cxnLst/>
              <a:rect l="l" t="t" r="r" b="b"/>
              <a:pathLst>
                <a:path w="6065520" h="578739">
                  <a:moveTo>
                    <a:pt x="6065520" y="578739"/>
                  </a:moveTo>
                  <a:lnTo>
                    <a:pt x="0" y="578739"/>
                  </a:lnTo>
                  <a:lnTo>
                    <a:pt x="0" y="0"/>
                  </a:lnTo>
                  <a:lnTo>
                    <a:pt x="6065520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grpSp>
        <p:nvGrpSpPr>
          <p:cNvPr id="49" name="Group 49"/>
          <p:cNvGrpSpPr>
            <a:grpSpLocks noChangeAspect="1"/>
          </p:cNvGrpSpPr>
          <p:nvPr/>
        </p:nvGrpSpPr>
        <p:grpSpPr>
          <a:xfrm>
            <a:off x="7460149" y="2366570"/>
            <a:ext cx="276315" cy="289303"/>
            <a:chOff x="0" y="0"/>
            <a:chExt cx="974877" cy="1020699"/>
          </a:xfrm>
        </p:grpSpPr>
        <p:sp>
          <p:nvSpPr>
            <p:cNvPr id="50" name="Freeform 50"/>
            <p:cNvSpPr/>
            <p:nvPr/>
          </p:nvSpPr>
          <p:spPr>
            <a:xfrm>
              <a:off x="63500" y="63500"/>
              <a:ext cx="847852" cy="893699"/>
            </a:xfrm>
            <a:custGeom>
              <a:avLst/>
              <a:gdLst/>
              <a:ahLst/>
              <a:cxnLst/>
              <a:rect l="l" t="t" r="r" b="b"/>
              <a:pathLst>
                <a:path w="847852" h="893699">
                  <a:moveTo>
                    <a:pt x="538480" y="824992"/>
                  </a:moveTo>
                  <a:cubicBezTo>
                    <a:pt x="405765" y="824992"/>
                    <a:pt x="297815" y="717042"/>
                    <a:pt x="297815" y="584327"/>
                  </a:cubicBezTo>
                  <a:cubicBezTo>
                    <a:pt x="297815" y="451612"/>
                    <a:pt x="405765" y="343662"/>
                    <a:pt x="538480" y="343662"/>
                  </a:cubicBezTo>
                  <a:cubicBezTo>
                    <a:pt x="671195" y="343662"/>
                    <a:pt x="779145" y="451612"/>
                    <a:pt x="779145" y="584327"/>
                  </a:cubicBezTo>
                  <a:cubicBezTo>
                    <a:pt x="779145" y="717042"/>
                    <a:pt x="671195" y="824992"/>
                    <a:pt x="538480" y="824992"/>
                  </a:cubicBezTo>
                  <a:moveTo>
                    <a:pt x="125984" y="824992"/>
                  </a:moveTo>
                  <a:cubicBezTo>
                    <a:pt x="94361" y="824992"/>
                    <a:pt x="68707" y="799211"/>
                    <a:pt x="68707" y="767715"/>
                  </a:cubicBezTo>
                  <a:lnTo>
                    <a:pt x="68707" y="171831"/>
                  </a:lnTo>
                  <a:cubicBezTo>
                    <a:pt x="68707" y="140208"/>
                    <a:pt x="94488" y="114554"/>
                    <a:pt x="125984" y="114554"/>
                  </a:cubicBezTo>
                  <a:lnTo>
                    <a:pt x="183261" y="114554"/>
                  </a:lnTo>
                  <a:lnTo>
                    <a:pt x="183261" y="125984"/>
                  </a:lnTo>
                  <a:cubicBezTo>
                    <a:pt x="183261" y="170180"/>
                    <a:pt x="219202" y="206248"/>
                    <a:pt x="263525" y="206248"/>
                  </a:cubicBezTo>
                  <a:lnTo>
                    <a:pt x="446786" y="206248"/>
                  </a:lnTo>
                  <a:cubicBezTo>
                    <a:pt x="490982" y="206248"/>
                    <a:pt x="527050" y="170307"/>
                    <a:pt x="527050" y="125984"/>
                  </a:cubicBezTo>
                  <a:lnTo>
                    <a:pt x="527050" y="114554"/>
                  </a:lnTo>
                  <a:lnTo>
                    <a:pt x="584327" y="114554"/>
                  </a:lnTo>
                  <a:cubicBezTo>
                    <a:pt x="615950" y="114554"/>
                    <a:pt x="641604" y="140208"/>
                    <a:pt x="641604" y="171831"/>
                  </a:cubicBezTo>
                  <a:lnTo>
                    <a:pt x="641604" y="292989"/>
                  </a:lnTo>
                  <a:cubicBezTo>
                    <a:pt x="609346" y="281559"/>
                    <a:pt x="574675" y="274955"/>
                    <a:pt x="538480" y="274955"/>
                  </a:cubicBezTo>
                  <a:cubicBezTo>
                    <a:pt x="367919" y="274955"/>
                    <a:pt x="229108" y="413766"/>
                    <a:pt x="229108" y="584327"/>
                  </a:cubicBezTo>
                  <a:cubicBezTo>
                    <a:pt x="229108" y="681482"/>
                    <a:pt x="274193" y="768223"/>
                    <a:pt x="344424" y="824992"/>
                  </a:cubicBezTo>
                  <a:close/>
                  <a:moveTo>
                    <a:pt x="251968" y="80264"/>
                  </a:moveTo>
                  <a:cubicBezTo>
                    <a:pt x="251968" y="73914"/>
                    <a:pt x="257048" y="68834"/>
                    <a:pt x="263398" y="68834"/>
                  </a:cubicBezTo>
                  <a:lnTo>
                    <a:pt x="446786" y="68834"/>
                  </a:lnTo>
                  <a:cubicBezTo>
                    <a:pt x="453136" y="68834"/>
                    <a:pt x="458216" y="73914"/>
                    <a:pt x="458216" y="80264"/>
                  </a:cubicBezTo>
                  <a:lnTo>
                    <a:pt x="458216" y="126111"/>
                  </a:lnTo>
                  <a:cubicBezTo>
                    <a:pt x="458216" y="132461"/>
                    <a:pt x="453136" y="137541"/>
                    <a:pt x="446786" y="137541"/>
                  </a:cubicBezTo>
                  <a:lnTo>
                    <a:pt x="263525" y="137541"/>
                  </a:lnTo>
                  <a:cubicBezTo>
                    <a:pt x="257175" y="137541"/>
                    <a:pt x="252095" y="132461"/>
                    <a:pt x="252095" y="126111"/>
                  </a:cubicBezTo>
                  <a:close/>
                  <a:moveTo>
                    <a:pt x="710438" y="327279"/>
                  </a:moveTo>
                  <a:lnTo>
                    <a:pt x="710438" y="171831"/>
                  </a:lnTo>
                  <a:cubicBezTo>
                    <a:pt x="710438" y="102362"/>
                    <a:pt x="653923" y="45847"/>
                    <a:pt x="584454" y="45847"/>
                  </a:cubicBezTo>
                  <a:lnTo>
                    <a:pt x="519049" y="45847"/>
                  </a:lnTo>
                  <a:cubicBezTo>
                    <a:pt x="506095" y="18796"/>
                    <a:pt x="478663" y="0"/>
                    <a:pt x="446786" y="0"/>
                  </a:cubicBezTo>
                  <a:lnTo>
                    <a:pt x="263525" y="0"/>
                  </a:lnTo>
                  <a:cubicBezTo>
                    <a:pt x="231648" y="0"/>
                    <a:pt x="204343" y="18796"/>
                    <a:pt x="191389" y="45847"/>
                  </a:cubicBezTo>
                  <a:lnTo>
                    <a:pt x="125984" y="45847"/>
                  </a:lnTo>
                  <a:cubicBezTo>
                    <a:pt x="56515" y="45847"/>
                    <a:pt x="0" y="102362"/>
                    <a:pt x="0" y="171831"/>
                  </a:cubicBezTo>
                  <a:lnTo>
                    <a:pt x="0" y="767715"/>
                  </a:lnTo>
                  <a:cubicBezTo>
                    <a:pt x="0" y="837184"/>
                    <a:pt x="56515" y="893699"/>
                    <a:pt x="125984" y="893699"/>
                  </a:cubicBezTo>
                  <a:lnTo>
                    <a:pt x="538480" y="893699"/>
                  </a:lnTo>
                  <a:cubicBezTo>
                    <a:pt x="709041" y="893699"/>
                    <a:pt x="847852" y="754888"/>
                    <a:pt x="847852" y="584327"/>
                  </a:cubicBezTo>
                  <a:cubicBezTo>
                    <a:pt x="847852" y="477266"/>
                    <a:pt x="793115" y="382905"/>
                    <a:pt x="710311" y="327279"/>
                  </a:cubicBezTo>
                </a:path>
              </a:pathLst>
            </a:custGeom>
            <a:solidFill>
              <a:srgbClr val="698348"/>
            </a:solidFill>
          </p:spPr>
        </p:sp>
        <p:sp>
          <p:nvSpPr>
            <p:cNvPr id="51" name="Freeform 51"/>
            <p:cNvSpPr/>
            <p:nvPr/>
          </p:nvSpPr>
          <p:spPr>
            <a:xfrm>
              <a:off x="426593" y="518414"/>
              <a:ext cx="350520" cy="245999"/>
            </a:xfrm>
            <a:custGeom>
              <a:avLst/>
              <a:gdLst/>
              <a:ahLst/>
              <a:cxnLst/>
              <a:rect l="l" t="t" r="r" b="b"/>
              <a:pathLst>
                <a:path w="350520" h="245999">
                  <a:moveTo>
                    <a:pt x="337185" y="13462"/>
                  </a:moveTo>
                  <a:cubicBezTo>
                    <a:pt x="323723" y="0"/>
                    <a:pt x="302006" y="0"/>
                    <a:pt x="288544" y="13462"/>
                  </a:cubicBezTo>
                  <a:lnTo>
                    <a:pt x="129540" y="172466"/>
                  </a:lnTo>
                  <a:lnTo>
                    <a:pt x="62103" y="105156"/>
                  </a:lnTo>
                  <a:cubicBezTo>
                    <a:pt x="48641" y="91694"/>
                    <a:pt x="26924" y="91694"/>
                    <a:pt x="13462" y="105156"/>
                  </a:cubicBezTo>
                  <a:cubicBezTo>
                    <a:pt x="0" y="118618"/>
                    <a:pt x="0" y="140335"/>
                    <a:pt x="13462" y="153797"/>
                  </a:cubicBezTo>
                  <a:lnTo>
                    <a:pt x="88900" y="229235"/>
                  </a:lnTo>
                  <a:cubicBezTo>
                    <a:pt x="100076" y="240411"/>
                    <a:pt x="114681" y="245999"/>
                    <a:pt x="129413" y="245999"/>
                  </a:cubicBezTo>
                  <a:cubicBezTo>
                    <a:pt x="144145" y="245999"/>
                    <a:pt x="158750" y="240411"/>
                    <a:pt x="169926" y="229235"/>
                  </a:cubicBezTo>
                  <a:lnTo>
                    <a:pt x="337058" y="62103"/>
                  </a:lnTo>
                  <a:cubicBezTo>
                    <a:pt x="350520" y="48641"/>
                    <a:pt x="350520" y="26924"/>
                    <a:pt x="337058" y="13462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</p:grpSp>
      <p:sp>
        <p:nvSpPr>
          <p:cNvPr id="52" name="TextBox 52"/>
          <p:cNvSpPr txBox="1"/>
          <p:nvPr/>
        </p:nvSpPr>
        <p:spPr>
          <a:xfrm>
            <a:off x="5537343" y="2772668"/>
            <a:ext cx="923328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5"/>
              </a:lnSpc>
            </a:pPr>
            <a:r>
              <a:rPr lang="en-US" sz="10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Sociedad civil: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3400368" y="2770801"/>
            <a:ext cx="1839974" cy="160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08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Gobierno de la Generalidad: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6643431" y="2771758"/>
            <a:ext cx="190974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9"/>
              </a:lnSpc>
            </a:pPr>
            <a:r>
              <a:rPr lang="en-US" sz="1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Parlamento de Cataluña: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36150" y="2802478"/>
            <a:ext cx="2323868" cy="237537"/>
            <a:chOff x="0" y="0"/>
            <a:chExt cx="4255694" cy="43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55643" cy="434975"/>
            </a:xfrm>
            <a:custGeom>
              <a:avLst/>
              <a:gdLst/>
              <a:ahLst/>
              <a:cxnLst/>
              <a:rect l="l" t="t" r="r" b="b"/>
              <a:pathLst>
                <a:path w="4255643" h="434975">
                  <a:moveTo>
                    <a:pt x="4255643" y="434975"/>
                  </a:moveTo>
                  <a:lnTo>
                    <a:pt x="0" y="434975"/>
                  </a:lnTo>
                  <a:lnTo>
                    <a:pt x="0" y="0"/>
                  </a:lnTo>
                  <a:lnTo>
                    <a:pt x="4255643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300108" y="2820646"/>
            <a:ext cx="1986899" cy="247787"/>
            <a:chOff x="0" y="0"/>
            <a:chExt cx="3488093" cy="43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88055" cy="434975"/>
            </a:xfrm>
            <a:custGeom>
              <a:avLst/>
              <a:gdLst/>
              <a:ahLst/>
              <a:cxnLst/>
              <a:rect l="l" t="t" r="r" b="b"/>
              <a:pathLst>
                <a:path w="3488055" h="434975">
                  <a:moveTo>
                    <a:pt x="3488055" y="434975"/>
                  </a:moveTo>
                  <a:lnTo>
                    <a:pt x="0" y="434975"/>
                  </a:lnTo>
                  <a:lnTo>
                    <a:pt x="0" y="0"/>
                  </a:lnTo>
                  <a:lnTo>
                    <a:pt x="3488055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055889" y="2341900"/>
            <a:ext cx="396386" cy="278587"/>
            <a:chOff x="0" y="0"/>
            <a:chExt cx="792772" cy="557174"/>
          </a:xfrm>
        </p:grpSpPr>
        <p:sp>
          <p:nvSpPr>
            <p:cNvPr id="7" name="Freeform 7"/>
            <p:cNvSpPr/>
            <p:nvPr/>
          </p:nvSpPr>
          <p:spPr>
            <a:xfrm>
              <a:off x="-3556" y="0"/>
              <a:ext cx="799846" cy="557149"/>
            </a:xfrm>
            <a:custGeom>
              <a:avLst/>
              <a:gdLst/>
              <a:ahLst/>
              <a:cxnLst/>
              <a:rect l="l" t="t" r="r" b="b"/>
              <a:pathLst>
                <a:path w="799846" h="557149">
                  <a:moveTo>
                    <a:pt x="732282" y="367157"/>
                  </a:moveTo>
                  <a:cubicBezTo>
                    <a:pt x="731139" y="368808"/>
                    <a:pt x="728472" y="371475"/>
                    <a:pt x="723900" y="371475"/>
                  </a:cubicBezTo>
                  <a:lnTo>
                    <a:pt x="631063" y="371475"/>
                  </a:lnTo>
                  <a:cubicBezTo>
                    <a:pt x="599948" y="325501"/>
                    <a:pt x="555625" y="289560"/>
                    <a:pt x="504063" y="268605"/>
                  </a:cubicBezTo>
                  <a:cubicBezTo>
                    <a:pt x="516001" y="257683"/>
                    <a:pt x="525653" y="244475"/>
                    <a:pt x="533781" y="230378"/>
                  </a:cubicBezTo>
                  <a:cubicBezTo>
                    <a:pt x="557911" y="253873"/>
                    <a:pt x="590804" y="268351"/>
                    <a:pt x="626999" y="268351"/>
                  </a:cubicBezTo>
                  <a:cubicBezTo>
                    <a:pt x="636778" y="268351"/>
                    <a:pt x="646303" y="267208"/>
                    <a:pt x="655574" y="265176"/>
                  </a:cubicBezTo>
                  <a:cubicBezTo>
                    <a:pt x="693166" y="284226"/>
                    <a:pt x="721868" y="317119"/>
                    <a:pt x="734060" y="357886"/>
                  </a:cubicBezTo>
                  <a:cubicBezTo>
                    <a:pt x="735330" y="362331"/>
                    <a:pt x="733552" y="365633"/>
                    <a:pt x="732409" y="367284"/>
                  </a:cubicBezTo>
                  <a:close/>
                  <a:moveTo>
                    <a:pt x="610743" y="491109"/>
                  </a:moveTo>
                  <a:cubicBezTo>
                    <a:pt x="608584" y="493649"/>
                    <a:pt x="605409" y="495173"/>
                    <a:pt x="602107" y="495173"/>
                  </a:cubicBezTo>
                  <a:lnTo>
                    <a:pt x="197866" y="495173"/>
                  </a:lnTo>
                  <a:cubicBezTo>
                    <a:pt x="194564" y="495173"/>
                    <a:pt x="191389" y="493649"/>
                    <a:pt x="189230" y="491109"/>
                  </a:cubicBezTo>
                  <a:cubicBezTo>
                    <a:pt x="187579" y="489077"/>
                    <a:pt x="186944" y="486791"/>
                    <a:pt x="187325" y="484632"/>
                  </a:cubicBezTo>
                  <a:cubicBezTo>
                    <a:pt x="207010" y="383159"/>
                    <a:pt x="296545" y="309499"/>
                    <a:pt x="400050" y="309499"/>
                  </a:cubicBezTo>
                  <a:cubicBezTo>
                    <a:pt x="503555" y="309499"/>
                    <a:pt x="593090" y="383159"/>
                    <a:pt x="612775" y="484505"/>
                  </a:cubicBezTo>
                  <a:cubicBezTo>
                    <a:pt x="613283" y="486791"/>
                    <a:pt x="612521" y="488950"/>
                    <a:pt x="610870" y="491109"/>
                  </a:cubicBezTo>
                  <a:close/>
                  <a:moveTo>
                    <a:pt x="76073" y="371475"/>
                  </a:moveTo>
                  <a:cubicBezTo>
                    <a:pt x="71501" y="371475"/>
                    <a:pt x="68834" y="368808"/>
                    <a:pt x="67691" y="367157"/>
                  </a:cubicBezTo>
                  <a:cubicBezTo>
                    <a:pt x="66548" y="365506"/>
                    <a:pt x="64643" y="362204"/>
                    <a:pt x="66040" y="357759"/>
                  </a:cubicBezTo>
                  <a:cubicBezTo>
                    <a:pt x="78232" y="317119"/>
                    <a:pt x="106807" y="284099"/>
                    <a:pt x="144399" y="265049"/>
                  </a:cubicBezTo>
                  <a:cubicBezTo>
                    <a:pt x="153670" y="267081"/>
                    <a:pt x="163195" y="268224"/>
                    <a:pt x="172974" y="268224"/>
                  </a:cubicBezTo>
                  <a:cubicBezTo>
                    <a:pt x="209169" y="268224"/>
                    <a:pt x="242062" y="253619"/>
                    <a:pt x="266192" y="230251"/>
                  </a:cubicBezTo>
                  <a:cubicBezTo>
                    <a:pt x="274320" y="244348"/>
                    <a:pt x="283972" y="257556"/>
                    <a:pt x="295910" y="268605"/>
                  </a:cubicBezTo>
                  <a:cubicBezTo>
                    <a:pt x="244221" y="289560"/>
                    <a:pt x="200025" y="325501"/>
                    <a:pt x="168910" y="371475"/>
                  </a:cubicBezTo>
                  <a:lnTo>
                    <a:pt x="76073" y="371475"/>
                  </a:lnTo>
                  <a:close/>
                  <a:moveTo>
                    <a:pt x="172974" y="61849"/>
                  </a:moveTo>
                  <a:cubicBezTo>
                    <a:pt x="212852" y="61849"/>
                    <a:pt x="245237" y="94234"/>
                    <a:pt x="245237" y="134112"/>
                  </a:cubicBezTo>
                  <a:cubicBezTo>
                    <a:pt x="245237" y="173990"/>
                    <a:pt x="212852" y="206375"/>
                    <a:pt x="172974" y="206375"/>
                  </a:cubicBezTo>
                  <a:cubicBezTo>
                    <a:pt x="133096" y="206375"/>
                    <a:pt x="100711" y="173990"/>
                    <a:pt x="100711" y="134112"/>
                  </a:cubicBezTo>
                  <a:cubicBezTo>
                    <a:pt x="100711" y="94234"/>
                    <a:pt x="133096" y="61849"/>
                    <a:pt x="172974" y="61849"/>
                  </a:cubicBezTo>
                  <a:moveTo>
                    <a:pt x="399923" y="61849"/>
                  </a:moveTo>
                  <a:cubicBezTo>
                    <a:pt x="451104" y="61849"/>
                    <a:pt x="492760" y="103505"/>
                    <a:pt x="492760" y="154686"/>
                  </a:cubicBezTo>
                  <a:cubicBezTo>
                    <a:pt x="492760" y="205867"/>
                    <a:pt x="451104" y="247523"/>
                    <a:pt x="399923" y="247523"/>
                  </a:cubicBezTo>
                  <a:cubicBezTo>
                    <a:pt x="348742" y="247523"/>
                    <a:pt x="307086" y="205867"/>
                    <a:pt x="307086" y="154686"/>
                  </a:cubicBezTo>
                  <a:cubicBezTo>
                    <a:pt x="307086" y="103505"/>
                    <a:pt x="348742" y="61849"/>
                    <a:pt x="399923" y="61849"/>
                  </a:cubicBezTo>
                  <a:moveTo>
                    <a:pt x="626872" y="61849"/>
                  </a:moveTo>
                  <a:cubicBezTo>
                    <a:pt x="666750" y="61849"/>
                    <a:pt x="699135" y="94234"/>
                    <a:pt x="699135" y="134112"/>
                  </a:cubicBezTo>
                  <a:cubicBezTo>
                    <a:pt x="699135" y="173990"/>
                    <a:pt x="666750" y="206375"/>
                    <a:pt x="626872" y="206375"/>
                  </a:cubicBezTo>
                  <a:cubicBezTo>
                    <a:pt x="586994" y="206375"/>
                    <a:pt x="554609" y="173990"/>
                    <a:pt x="554609" y="134112"/>
                  </a:cubicBezTo>
                  <a:cubicBezTo>
                    <a:pt x="554609" y="94234"/>
                    <a:pt x="586994" y="61849"/>
                    <a:pt x="626872" y="61849"/>
                  </a:cubicBezTo>
                  <a:moveTo>
                    <a:pt x="793242" y="339979"/>
                  </a:moveTo>
                  <a:cubicBezTo>
                    <a:pt x="780161" y="296291"/>
                    <a:pt x="753872" y="258699"/>
                    <a:pt x="718566" y="231521"/>
                  </a:cubicBezTo>
                  <a:cubicBezTo>
                    <a:pt x="744474" y="207010"/>
                    <a:pt x="760984" y="172593"/>
                    <a:pt x="760984" y="134112"/>
                  </a:cubicBezTo>
                  <a:cubicBezTo>
                    <a:pt x="761111" y="60198"/>
                    <a:pt x="700913" y="0"/>
                    <a:pt x="626999" y="0"/>
                  </a:cubicBezTo>
                  <a:cubicBezTo>
                    <a:pt x="582168" y="0"/>
                    <a:pt x="542671" y="22225"/>
                    <a:pt x="518287" y="56134"/>
                  </a:cubicBezTo>
                  <a:cubicBezTo>
                    <a:pt x="489839" y="22098"/>
                    <a:pt x="447675" y="0"/>
                    <a:pt x="399923" y="0"/>
                  </a:cubicBezTo>
                  <a:cubicBezTo>
                    <a:pt x="352171" y="0"/>
                    <a:pt x="310007" y="22098"/>
                    <a:pt x="281686" y="56134"/>
                  </a:cubicBezTo>
                  <a:cubicBezTo>
                    <a:pt x="257302" y="22225"/>
                    <a:pt x="217805" y="0"/>
                    <a:pt x="172974" y="0"/>
                  </a:cubicBezTo>
                  <a:cubicBezTo>
                    <a:pt x="99060" y="0"/>
                    <a:pt x="38862" y="60198"/>
                    <a:pt x="38862" y="134112"/>
                  </a:cubicBezTo>
                  <a:cubicBezTo>
                    <a:pt x="38862" y="172593"/>
                    <a:pt x="55372" y="207010"/>
                    <a:pt x="81280" y="231521"/>
                  </a:cubicBezTo>
                  <a:cubicBezTo>
                    <a:pt x="46101" y="258826"/>
                    <a:pt x="19685" y="296291"/>
                    <a:pt x="6604" y="339979"/>
                  </a:cubicBezTo>
                  <a:cubicBezTo>
                    <a:pt x="0" y="362204"/>
                    <a:pt x="4064" y="385572"/>
                    <a:pt x="18034" y="404114"/>
                  </a:cubicBezTo>
                  <a:cubicBezTo>
                    <a:pt x="32004" y="422656"/>
                    <a:pt x="52959" y="433324"/>
                    <a:pt x="76073" y="433324"/>
                  </a:cubicBezTo>
                  <a:lnTo>
                    <a:pt x="137541" y="433324"/>
                  </a:lnTo>
                  <a:cubicBezTo>
                    <a:pt x="132969" y="446024"/>
                    <a:pt x="129159" y="459105"/>
                    <a:pt x="126492" y="472821"/>
                  </a:cubicBezTo>
                  <a:cubicBezTo>
                    <a:pt x="122555" y="493141"/>
                    <a:pt x="128016" y="514223"/>
                    <a:pt x="141351" y="530479"/>
                  </a:cubicBezTo>
                  <a:cubicBezTo>
                    <a:pt x="155321" y="547370"/>
                    <a:pt x="175895" y="557149"/>
                    <a:pt x="197739" y="557149"/>
                  </a:cubicBezTo>
                  <a:lnTo>
                    <a:pt x="602107" y="557149"/>
                  </a:lnTo>
                  <a:cubicBezTo>
                    <a:pt x="623951" y="557149"/>
                    <a:pt x="644525" y="547497"/>
                    <a:pt x="658495" y="530479"/>
                  </a:cubicBezTo>
                  <a:cubicBezTo>
                    <a:pt x="671957" y="514223"/>
                    <a:pt x="677418" y="493141"/>
                    <a:pt x="673354" y="472694"/>
                  </a:cubicBezTo>
                  <a:cubicBezTo>
                    <a:pt x="670687" y="459105"/>
                    <a:pt x="666877" y="446024"/>
                    <a:pt x="662305" y="433324"/>
                  </a:cubicBezTo>
                  <a:lnTo>
                    <a:pt x="723773" y="433324"/>
                  </a:lnTo>
                  <a:cubicBezTo>
                    <a:pt x="746887" y="433324"/>
                    <a:pt x="767969" y="422656"/>
                    <a:pt x="781812" y="404114"/>
                  </a:cubicBezTo>
                  <a:cubicBezTo>
                    <a:pt x="795655" y="385572"/>
                    <a:pt x="799846" y="362204"/>
                    <a:pt x="793242" y="339979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014276" y="2341900"/>
            <a:ext cx="316662" cy="317970"/>
            <a:chOff x="0" y="0"/>
            <a:chExt cx="633324" cy="6359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254" cy="635889"/>
            </a:xfrm>
            <a:custGeom>
              <a:avLst/>
              <a:gdLst/>
              <a:ahLst/>
              <a:cxnLst/>
              <a:rect l="l" t="t" r="r" b="b"/>
              <a:pathLst>
                <a:path w="635254" h="635889">
                  <a:moveTo>
                    <a:pt x="609473" y="327406"/>
                  </a:moveTo>
                  <a:cubicBezTo>
                    <a:pt x="594995" y="325628"/>
                    <a:pt x="581152" y="336169"/>
                    <a:pt x="579247" y="351028"/>
                  </a:cubicBezTo>
                  <a:cubicBezTo>
                    <a:pt x="562483" y="482219"/>
                    <a:pt x="450596" y="581406"/>
                    <a:pt x="318008" y="581406"/>
                  </a:cubicBezTo>
                  <a:cubicBezTo>
                    <a:pt x="172593" y="581406"/>
                    <a:pt x="54610" y="463296"/>
                    <a:pt x="54610" y="318008"/>
                  </a:cubicBezTo>
                  <a:cubicBezTo>
                    <a:pt x="54610" y="172720"/>
                    <a:pt x="172593" y="54483"/>
                    <a:pt x="318008" y="54483"/>
                  </a:cubicBezTo>
                  <a:cubicBezTo>
                    <a:pt x="377825" y="54483"/>
                    <a:pt x="434340" y="74676"/>
                    <a:pt x="480187" y="110871"/>
                  </a:cubicBezTo>
                  <a:lnTo>
                    <a:pt x="446405" y="110871"/>
                  </a:lnTo>
                  <a:cubicBezTo>
                    <a:pt x="431419" y="110871"/>
                    <a:pt x="419100" y="123063"/>
                    <a:pt x="419100" y="138176"/>
                  </a:cubicBezTo>
                  <a:cubicBezTo>
                    <a:pt x="419100" y="153289"/>
                    <a:pt x="431292" y="165481"/>
                    <a:pt x="446405" y="165481"/>
                  </a:cubicBezTo>
                  <a:lnTo>
                    <a:pt x="549148" y="165481"/>
                  </a:lnTo>
                  <a:cubicBezTo>
                    <a:pt x="564261" y="165481"/>
                    <a:pt x="576453" y="153289"/>
                    <a:pt x="576453" y="138176"/>
                  </a:cubicBezTo>
                  <a:lnTo>
                    <a:pt x="576453" y="35306"/>
                  </a:lnTo>
                  <a:cubicBezTo>
                    <a:pt x="576453" y="20320"/>
                    <a:pt x="564261" y="8001"/>
                    <a:pt x="549148" y="8001"/>
                  </a:cubicBezTo>
                  <a:cubicBezTo>
                    <a:pt x="534035" y="8001"/>
                    <a:pt x="521970" y="20320"/>
                    <a:pt x="521970" y="35306"/>
                  </a:cubicBezTo>
                  <a:lnTo>
                    <a:pt x="521970" y="74803"/>
                  </a:lnTo>
                  <a:cubicBezTo>
                    <a:pt x="465201" y="27051"/>
                    <a:pt x="393573" y="0"/>
                    <a:pt x="318008" y="0"/>
                  </a:cubicBezTo>
                  <a:cubicBezTo>
                    <a:pt x="142748" y="0"/>
                    <a:pt x="0" y="142494"/>
                    <a:pt x="0" y="318008"/>
                  </a:cubicBezTo>
                  <a:cubicBezTo>
                    <a:pt x="0" y="493522"/>
                    <a:pt x="142748" y="635889"/>
                    <a:pt x="318008" y="635889"/>
                  </a:cubicBezTo>
                  <a:cubicBezTo>
                    <a:pt x="477901" y="635889"/>
                    <a:pt x="613410" y="516382"/>
                    <a:pt x="633095" y="357505"/>
                  </a:cubicBezTo>
                  <a:cubicBezTo>
                    <a:pt x="635254" y="342646"/>
                    <a:pt x="624332" y="329184"/>
                    <a:pt x="609473" y="327279"/>
                  </a:cubicBezTo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974299" y="841560"/>
            <a:ext cx="2539727" cy="664705"/>
            <a:chOff x="0" y="0"/>
            <a:chExt cx="5079454" cy="13294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79492" cy="1329436"/>
            </a:xfrm>
            <a:custGeom>
              <a:avLst/>
              <a:gdLst/>
              <a:ahLst/>
              <a:cxnLst/>
              <a:rect l="l" t="t" r="r" b="b"/>
              <a:pathLst>
                <a:path w="5079492" h="1329436">
                  <a:moveTo>
                    <a:pt x="4414774" y="1329436"/>
                  </a:moveTo>
                  <a:lnTo>
                    <a:pt x="664718" y="1329436"/>
                  </a:lnTo>
                  <a:cubicBezTo>
                    <a:pt x="297561" y="1329436"/>
                    <a:pt x="0" y="1031748"/>
                    <a:pt x="0" y="664718"/>
                  </a:cubicBezTo>
                  <a:cubicBezTo>
                    <a:pt x="0" y="297688"/>
                    <a:pt x="297561" y="0"/>
                    <a:pt x="664718" y="0"/>
                  </a:cubicBezTo>
                  <a:lnTo>
                    <a:pt x="4414774" y="0"/>
                  </a:lnTo>
                  <a:cubicBezTo>
                    <a:pt x="4781931" y="0"/>
                    <a:pt x="5079492" y="297561"/>
                    <a:pt x="5079492" y="664718"/>
                  </a:cubicBezTo>
                  <a:cubicBezTo>
                    <a:pt x="5079492" y="1031875"/>
                    <a:pt x="4781931" y="1329436"/>
                    <a:pt x="4414774" y="1329436"/>
                  </a:cubicBezTo>
                </a:path>
              </a:pathLst>
            </a:custGeom>
            <a:solidFill>
              <a:srgbClr val="425B42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5587835" y="2341899"/>
            <a:ext cx="354298" cy="320015"/>
            <a:chOff x="0" y="0"/>
            <a:chExt cx="708596" cy="640029"/>
          </a:xfrm>
        </p:grpSpPr>
        <p:sp>
          <p:nvSpPr>
            <p:cNvPr id="13" name="Freeform 13"/>
            <p:cNvSpPr/>
            <p:nvPr/>
          </p:nvSpPr>
          <p:spPr>
            <a:xfrm>
              <a:off x="0" y="-5207"/>
              <a:ext cx="708660" cy="645287"/>
            </a:xfrm>
            <a:custGeom>
              <a:avLst/>
              <a:gdLst/>
              <a:ahLst/>
              <a:cxnLst/>
              <a:rect l="l" t="t" r="r" b="b"/>
              <a:pathLst>
                <a:path w="708660" h="645287">
                  <a:moveTo>
                    <a:pt x="708533" y="254508"/>
                  </a:moveTo>
                  <a:cubicBezTo>
                    <a:pt x="708533" y="269494"/>
                    <a:pt x="696341" y="281813"/>
                    <a:pt x="681228" y="281813"/>
                  </a:cubicBezTo>
                  <a:lnTo>
                    <a:pt x="645033" y="281813"/>
                  </a:lnTo>
                  <a:cubicBezTo>
                    <a:pt x="630047" y="281813"/>
                    <a:pt x="617728" y="269621"/>
                    <a:pt x="617728" y="254508"/>
                  </a:cubicBezTo>
                  <a:cubicBezTo>
                    <a:pt x="617728" y="239395"/>
                    <a:pt x="629920" y="227203"/>
                    <a:pt x="645033" y="227203"/>
                  </a:cubicBezTo>
                  <a:lnTo>
                    <a:pt x="681355" y="227203"/>
                  </a:lnTo>
                  <a:cubicBezTo>
                    <a:pt x="696341" y="227203"/>
                    <a:pt x="708660" y="239395"/>
                    <a:pt x="708660" y="254508"/>
                  </a:cubicBezTo>
                  <a:moveTo>
                    <a:pt x="663702" y="415163"/>
                  </a:moveTo>
                  <a:cubicBezTo>
                    <a:pt x="674751" y="425450"/>
                    <a:pt x="675259" y="442722"/>
                    <a:pt x="664972" y="453644"/>
                  </a:cubicBezTo>
                  <a:cubicBezTo>
                    <a:pt x="659638" y="459359"/>
                    <a:pt x="652399" y="462280"/>
                    <a:pt x="645033" y="462280"/>
                  </a:cubicBezTo>
                  <a:cubicBezTo>
                    <a:pt x="638302" y="462280"/>
                    <a:pt x="631698" y="459867"/>
                    <a:pt x="626364" y="454914"/>
                  </a:cubicBezTo>
                  <a:lnTo>
                    <a:pt x="588899" y="419735"/>
                  </a:lnTo>
                  <a:cubicBezTo>
                    <a:pt x="577850" y="409448"/>
                    <a:pt x="577342" y="392176"/>
                    <a:pt x="587629" y="381254"/>
                  </a:cubicBezTo>
                  <a:cubicBezTo>
                    <a:pt x="597916" y="370332"/>
                    <a:pt x="615188" y="369697"/>
                    <a:pt x="626110" y="379984"/>
                  </a:cubicBezTo>
                  <a:close/>
                  <a:moveTo>
                    <a:pt x="587629" y="126619"/>
                  </a:moveTo>
                  <a:cubicBezTo>
                    <a:pt x="577342" y="115697"/>
                    <a:pt x="577850" y="98425"/>
                    <a:pt x="588899" y="88138"/>
                  </a:cubicBezTo>
                  <a:lnTo>
                    <a:pt x="626364" y="52959"/>
                  </a:lnTo>
                  <a:cubicBezTo>
                    <a:pt x="637286" y="42672"/>
                    <a:pt x="654558" y="43180"/>
                    <a:pt x="664845" y="54229"/>
                  </a:cubicBezTo>
                  <a:cubicBezTo>
                    <a:pt x="675132" y="65278"/>
                    <a:pt x="674624" y="82423"/>
                    <a:pt x="663575" y="92710"/>
                  </a:cubicBezTo>
                  <a:lnTo>
                    <a:pt x="626237" y="127889"/>
                  </a:lnTo>
                  <a:cubicBezTo>
                    <a:pt x="621030" y="132842"/>
                    <a:pt x="614299" y="135255"/>
                    <a:pt x="607568" y="135255"/>
                  </a:cubicBezTo>
                  <a:cubicBezTo>
                    <a:pt x="600329" y="135255"/>
                    <a:pt x="593090" y="132334"/>
                    <a:pt x="587629" y="126619"/>
                  </a:cubicBezTo>
                  <a:moveTo>
                    <a:pt x="472440" y="404114"/>
                  </a:moveTo>
                  <a:cubicBezTo>
                    <a:pt x="472440" y="419227"/>
                    <a:pt x="465328" y="432816"/>
                    <a:pt x="452882" y="441452"/>
                  </a:cubicBezTo>
                  <a:cubicBezTo>
                    <a:pt x="440436" y="450088"/>
                    <a:pt x="425196" y="451993"/>
                    <a:pt x="411099" y="446659"/>
                  </a:cubicBezTo>
                  <a:lnTo>
                    <a:pt x="236220" y="381000"/>
                  </a:lnTo>
                  <a:lnTo>
                    <a:pt x="236220" y="128143"/>
                  </a:lnTo>
                  <a:lnTo>
                    <a:pt x="411099" y="62611"/>
                  </a:lnTo>
                  <a:cubicBezTo>
                    <a:pt x="425196" y="57277"/>
                    <a:pt x="440563" y="59182"/>
                    <a:pt x="452882" y="67818"/>
                  </a:cubicBezTo>
                  <a:cubicBezTo>
                    <a:pt x="465201" y="76454"/>
                    <a:pt x="472440" y="89916"/>
                    <a:pt x="472440" y="105029"/>
                  </a:cubicBezTo>
                  <a:close/>
                  <a:moveTo>
                    <a:pt x="181737" y="372745"/>
                  </a:moveTo>
                  <a:lnTo>
                    <a:pt x="99949" y="372745"/>
                  </a:lnTo>
                  <a:cubicBezTo>
                    <a:pt x="74930" y="372745"/>
                    <a:pt x="54483" y="352425"/>
                    <a:pt x="54483" y="327279"/>
                  </a:cubicBezTo>
                  <a:lnTo>
                    <a:pt x="54483" y="181864"/>
                  </a:lnTo>
                  <a:cubicBezTo>
                    <a:pt x="54483" y="156845"/>
                    <a:pt x="74803" y="136398"/>
                    <a:pt x="99949" y="136398"/>
                  </a:cubicBezTo>
                  <a:lnTo>
                    <a:pt x="181737" y="136398"/>
                  </a:lnTo>
                  <a:close/>
                  <a:moveTo>
                    <a:pt x="181737" y="563499"/>
                  </a:moveTo>
                  <a:cubicBezTo>
                    <a:pt x="181737" y="578485"/>
                    <a:pt x="169418" y="590804"/>
                    <a:pt x="154432" y="590804"/>
                  </a:cubicBezTo>
                  <a:cubicBezTo>
                    <a:pt x="139446" y="590804"/>
                    <a:pt x="127127" y="578612"/>
                    <a:pt x="127127" y="563499"/>
                  </a:cubicBezTo>
                  <a:lnTo>
                    <a:pt x="127127" y="427228"/>
                  </a:lnTo>
                  <a:lnTo>
                    <a:pt x="181610" y="427228"/>
                  </a:lnTo>
                  <a:close/>
                  <a:moveTo>
                    <a:pt x="483870" y="22987"/>
                  </a:moveTo>
                  <a:cubicBezTo>
                    <a:pt x="456946" y="4318"/>
                    <a:pt x="422529" y="0"/>
                    <a:pt x="391922" y="11557"/>
                  </a:cubicBezTo>
                  <a:lnTo>
                    <a:pt x="203962" y="82042"/>
                  </a:lnTo>
                  <a:lnTo>
                    <a:pt x="99949" y="82042"/>
                  </a:lnTo>
                  <a:cubicBezTo>
                    <a:pt x="44831" y="82042"/>
                    <a:pt x="0" y="126746"/>
                    <a:pt x="0" y="181864"/>
                  </a:cubicBezTo>
                  <a:lnTo>
                    <a:pt x="0" y="327279"/>
                  </a:lnTo>
                  <a:cubicBezTo>
                    <a:pt x="0" y="372872"/>
                    <a:pt x="30861" y="410972"/>
                    <a:pt x="72644" y="422910"/>
                  </a:cubicBezTo>
                  <a:lnTo>
                    <a:pt x="72644" y="563499"/>
                  </a:lnTo>
                  <a:cubicBezTo>
                    <a:pt x="72644" y="608584"/>
                    <a:pt x="109347" y="645287"/>
                    <a:pt x="154432" y="645287"/>
                  </a:cubicBezTo>
                  <a:cubicBezTo>
                    <a:pt x="199517" y="645287"/>
                    <a:pt x="236220" y="608584"/>
                    <a:pt x="236220" y="563499"/>
                  </a:cubicBezTo>
                  <a:lnTo>
                    <a:pt x="236220" y="439293"/>
                  </a:lnTo>
                  <a:lnTo>
                    <a:pt x="391922" y="497586"/>
                  </a:lnTo>
                  <a:cubicBezTo>
                    <a:pt x="403352" y="501904"/>
                    <a:pt x="415163" y="503936"/>
                    <a:pt x="426974" y="503936"/>
                  </a:cubicBezTo>
                  <a:cubicBezTo>
                    <a:pt x="447040" y="503936"/>
                    <a:pt x="466979" y="497840"/>
                    <a:pt x="483870" y="486156"/>
                  </a:cubicBezTo>
                  <a:cubicBezTo>
                    <a:pt x="510794" y="467487"/>
                    <a:pt x="526923" y="436753"/>
                    <a:pt x="526923" y="403987"/>
                  </a:cubicBezTo>
                  <a:lnTo>
                    <a:pt x="526923" y="105156"/>
                  </a:lnTo>
                  <a:cubicBezTo>
                    <a:pt x="526923" y="72390"/>
                    <a:pt x="510921" y="41656"/>
                    <a:pt x="483870" y="22987"/>
                  </a:cubicBezTo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4633034" y="2820646"/>
            <a:ext cx="2488914" cy="225189"/>
            <a:chOff x="0" y="0"/>
            <a:chExt cx="4807864" cy="435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07839" cy="434975"/>
            </a:xfrm>
            <a:custGeom>
              <a:avLst/>
              <a:gdLst/>
              <a:ahLst/>
              <a:cxnLst/>
              <a:rect l="l" t="t" r="r" b="b"/>
              <a:pathLst>
                <a:path w="4807839" h="434975">
                  <a:moveTo>
                    <a:pt x="4807839" y="434975"/>
                  </a:moveTo>
                  <a:lnTo>
                    <a:pt x="0" y="434975"/>
                  </a:lnTo>
                  <a:lnTo>
                    <a:pt x="0" y="0"/>
                  </a:lnTo>
                  <a:lnTo>
                    <a:pt x="4807839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3815574" y="4154120"/>
            <a:ext cx="317963" cy="354273"/>
            <a:chOff x="0" y="0"/>
            <a:chExt cx="635927" cy="708546"/>
          </a:xfrm>
        </p:grpSpPr>
        <p:sp>
          <p:nvSpPr>
            <p:cNvPr id="17" name="Freeform 17"/>
            <p:cNvSpPr/>
            <p:nvPr/>
          </p:nvSpPr>
          <p:spPr>
            <a:xfrm>
              <a:off x="-5334" y="-4953"/>
              <a:ext cx="646811" cy="713486"/>
            </a:xfrm>
            <a:custGeom>
              <a:avLst/>
              <a:gdLst/>
              <a:ahLst/>
              <a:cxnLst/>
              <a:rect l="l" t="t" r="r" b="b"/>
              <a:pathLst>
                <a:path w="646811" h="713486">
                  <a:moveTo>
                    <a:pt x="586740" y="649859"/>
                  </a:moveTo>
                  <a:cubicBezTo>
                    <a:pt x="586740" y="654812"/>
                    <a:pt x="582676" y="658876"/>
                    <a:pt x="577596" y="658876"/>
                  </a:cubicBezTo>
                  <a:lnTo>
                    <a:pt x="68961" y="658876"/>
                  </a:lnTo>
                  <a:cubicBezTo>
                    <a:pt x="64008" y="658876"/>
                    <a:pt x="59817" y="654812"/>
                    <a:pt x="59817" y="649859"/>
                  </a:cubicBezTo>
                  <a:lnTo>
                    <a:pt x="59817" y="577215"/>
                  </a:lnTo>
                  <a:cubicBezTo>
                    <a:pt x="59817" y="572262"/>
                    <a:pt x="63881" y="568071"/>
                    <a:pt x="68961" y="568071"/>
                  </a:cubicBezTo>
                  <a:lnTo>
                    <a:pt x="577596" y="568071"/>
                  </a:lnTo>
                  <a:cubicBezTo>
                    <a:pt x="582676" y="568071"/>
                    <a:pt x="586740" y="572135"/>
                    <a:pt x="586740" y="577215"/>
                  </a:cubicBezTo>
                  <a:close/>
                  <a:moveTo>
                    <a:pt x="132588" y="313817"/>
                  </a:moveTo>
                  <a:lnTo>
                    <a:pt x="296037" y="313817"/>
                  </a:lnTo>
                  <a:lnTo>
                    <a:pt x="296037" y="513715"/>
                  </a:lnTo>
                  <a:lnTo>
                    <a:pt x="132588" y="513715"/>
                  </a:lnTo>
                  <a:close/>
                  <a:moveTo>
                    <a:pt x="60325" y="250317"/>
                  </a:moveTo>
                  <a:cubicBezTo>
                    <a:pt x="59944" y="249047"/>
                    <a:pt x="58928" y="246126"/>
                    <a:pt x="64008" y="242062"/>
                  </a:cubicBezTo>
                  <a:lnTo>
                    <a:pt x="310261" y="63627"/>
                  </a:lnTo>
                  <a:cubicBezTo>
                    <a:pt x="317246" y="58166"/>
                    <a:pt x="329184" y="58293"/>
                    <a:pt x="336804" y="64008"/>
                  </a:cubicBezTo>
                  <a:lnTo>
                    <a:pt x="582549" y="241935"/>
                  </a:lnTo>
                  <a:cubicBezTo>
                    <a:pt x="587883" y="245999"/>
                    <a:pt x="586867" y="248920"/>
                    <a:pt x="586359" y="250317"/>
                  </a:cubicBezTo>
                  <a:cubicBezTo>
                    <a:pt x="584835" y="254762"/>
                    <a:pt x="578993" y="259334"/>
                    <a:pt x="569468" y="259334"/>
                  </a:cubicBezTo>
                  <a:lnTo>
                    <a:pt x="77089" y="259334"/>
                  </a:lnTo>
                  <a:cubicBezTo>
                    <a:pt x="67564" y="259334"/>
                    <a:pt x="61722" y="254889"/>
                    <a:pt x="60198" y="250317"/>
                  </a:cubicBezTo>
                  <a:close/>
                  <a:moveTo>
                    <a:pt x="514096" y="513715"/>
                  </a:moveTo>
                  <a:lnTo>
                    <a:pt x="350520" y="513715"/>
                  </a:lnTo>
                  <a:lnTo>
                    <a:pt x="350520" y="313817"/>
                  </a:lnTo>
                  <a:lnTo>
                    <a:pt x="514096" y="313817"/>
                  </a:lnTo>
                  <a:close/>
                  <a:moveTo>
                    <a:pt x="577723" y="513715"/>
                  </a:moveTo>
                  <a:lnTo>
                    <a:pt x="568706" y="513715"/>
                  </a:lnTo>
                  <a:lnTo>
                    <a:pt x="568706" y="313817"/>
                  </a:lnTo>
                  <a:lnTo>
                    <a:pt x="569595" y="313817"/>
                  </a:lnTo>
                  <a:cubicBezTo>
                    <a:pt x="601218" y="313817"/>
                    <a:pt x="628777" y="295275"/>
                    <a:pt x="638175" y="267716"/>
                  </a:cubicBezTo>
                  <a:cubicBezTo>
                    <a:pt x="646811" y="242189"/>
                    <a:pt x="638175" y="215646"/>
                    <a:pt x="615188" y="198247"/>
                  </a:cubicBezTo>
                  <a:lnTo>
                    <a:pt x="369189" y="20193"/>
                  </a:lnTo>
                  <a:cubicBezTo>
                    <a:pt x="342519" y="0"/>
                    <a:pt x="303784" y="0"/>
                    <a:pt x="277749" y="19812"/>
                  </a:cubicBezTo>
                  <a:lnTo>
                    <a:pt x="31623" y="198247"/>
                  </a:lnTo>
                  <a:cubicBezTo>
                    <a:pt x="31623" y="198247"/>
                    <a:pt x="31242" y="198501"/>
                    <a:pt x="31115" y="198628"/>
                  </a:cubicBezTo>
                  <a:cubicBezTo>
                    <a:pt x="8636" y="215773"/>
                    <a:pt x="0" y="242189"/>
                    <a:pt x="8636" y="267716"/>
                  </a:cubicBezTo>
                  <a:cubicBezTo>
                    <a:pt x="17907" y="295275"/>
                    <a:pt x="45466" y="313817"/>
                    <a:pt x="77216" y="313817"/>
                  </a:cubicBezTo>
                  <a:lnTo>
                    <a:pt x="78232" y="313817"/>
                  </a:lnTo>
                  <a:lnTo>
                    <a:pt x="78232" y="513715"/>
                  </a:lnTo>
                  <a:lnTo>
                    <a:pt x="68961" y="513715"/>
                  </a:lnTo>
                  <a:cubicBezTo>
                    <a:pt x="33909" y="513715"/>
                    <a:pt x="5334" y="542163"/>
                    <a:pt x="5334" y="577215"/>
                  </a:cubicBezTo>
                  <a:lnTo>
                    <a:pt x="5334" y="649859"/>
                  </a:lnTo>
                  <a:cubicBezTo>
                    <a:pt x="5334" y="684911"/>
                    <a:pt x="33909" y="713486"/>
                    <a:pt x="68961" y="713486"/>
                  </a:cubicBezTo>
                  <a:lnTo>
                    <a:pt x="577596" y="713486"/>
                  </a:lnTo>
                  <a:cubicBezTo>
                    <a:pt x="612648" y="713486"/>
                    <a:pt x="641223" y="684911"/>
                    <a:pt x="641223" y="649859"/>
                  </a:cubicBezTo>
                  <a:lnTo>
                    <a:pt x="641223" y="577215"/>
                  </a:lnTo>
                  <a:cubicBezTo>
                    <a:pt x="641223" y="542163"/>
                    <a:pt x="612648" y="513588"/>
                    <a:pt x="577596" y="513588"/>
                  </a:cubicBezTo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2672610" y="4635142"/>
            <a:ext cx="2603891" cy="250183"/>
            <a:chOff x="0" y="0"/>
            <a:chExt cx="4527448" cy="435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527423" cy="434975"/>
            </a:xfrm>
            <a:custGeom>
              <a:avLst/>
              <a:gdLst/>
              <a:ahLst/>
              <a:cxnLst/>
              <a:rect l="l" t="t" r="r" b="b"/>
              <a:pathLst>
                <a:path w="4527423" h="434975">
                  <a:moveTo>
                    <a:pt x="4527423" y="434975"/>
                  </a:moveTo>
                  <a:lnTo>
                    <a:pt x="0" y="434975"/>
                  </a:lnTo>
                  <a:lnTo>
                    <a:pt x="0" y="0"/>
                  </a:lnTo>
                  <a:lnTo>
                    <a:pt x="4527423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7350173" y="4259987"/>
            <a:ext cx="407423" cy="188043"/>
            <a:chOff x="0" y="0"/>
            <a:chExt cx="814845" cy="37608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4705" cy="376174"/>
            </a:xfrm>
            <a:custGeom>
              <a:avLst/>
              <a:gdLst/>
              <a:ahLst/>
              <a:cxnLst/>
              <a:rect l="l" t="t" r="r" b="b"/>
              <a:pathLst>
                <a:path w="814705" h="376174">
                  <a:moveTo>
                    <a:pt x="637286" y="292481"/>
                  </a:moveTo>
                  <a:cubicBezTo>
                    <a:pt x="573913" y="292481"/>
                    <a:pt x="522351" y="240919"/>
                    <a:pt x="522351" y="177546"/>
                  </a:cubicBezTo>
                  <a:cubicBezTo>
                    <a:pt x="522351" y="114173"/>
                    <a:pt x="573913" y="62611"/>
                    <a:pt x="637286" y="62611"/>
                  </a:cubicBezTo>
                  <a:cubicBezTo>
                    <a:pt x="700659" y="62611"/>
                    <a:pt x="752221" y="114173"/>
                    <a:pt x="752221" y="177546"/>
                  </a:cubicBezTo>
                  <a:cubicBezTo>
                    <a:pt x="752221" y="240919"/>
                    <a:pt x="700659" y="292481"/>
                    <a:pt x="637286" y="292481"/>
                  </a:cubicBezTo>
                  <a:moveTo>
                    <a:pt x="637286" y="0"/>
                  </a:moveTo>
                  <a:cubicBezTo>
                    <a:pt x="550037" y="0"/>
                    <a:pt x="477647" y="63246"/>
                    <a:pt x="462788" y="146304"/>
                  </a:cubicBezTo>
                  <a:lnTo>
                    <a:pt x="31369" y="146304"/>
                  </a:lnTo>
                  <a:cubicBezTo>
                    <a:pt x="14097" y="146304"/>
                    <a:pt x="0" y="160274"/>
                    <a:pt x="0" y="177546"/>
                  </a:cubicBezTo>
                  <a:lnTo>
                    <a:pt x="0" y="344805"/>
                  </a:lnTo>
                  <a:cubicBezTo>
                    <a:pt x="0" y="362077"/>
                    <a:pt x="14097" y="376174"/>
                    <a:pt x="31369" y="376174"/>
                  </a:cubicBezTo>
                  <a:cubicBezTo>
                    <a:pt x="48641" y="376174"/>
                    <a:pt x="62738" y="362077"/>
                    <a:pt x="62738" y="344805"/>
                  </a:cubicBezTo>
                  <a:lnTo>
                    <a:pt x="62738" y="208915"/>
                  </a:lnTo>
                  <a:lnTo>
                    <a:pt x="167132" y="208915"/>
                  </a:lnTo>
                  <a:lnTo>
                    <a:pt x="167132" y="302895"/>
                  </a:lnTo>
                  <a:cubicBezTo>
                    <a:pt x="167132" y="320167"/>
                    <a:pt x="181229" y="334264"/>
                    <a:pt x="198501" y="334264"/>
                  </a:cubicBezTo>
                  <a:cubicBezTo>
                    <a:pt x="215773" y="334264"/>
                    <a:pt x="229870" y="320167"/>
                    <a:pt x="229870" y="302895"/>
                  </a:cubicBezTo>
                  <a:lnTo>
                    <a:pt x="229870" y="208915"/>
                  </a:lnTo>
                  <a:lnTo>
                    <a:pt x="462788" y="208915"/>
                  </a:lnTo>
                  <a:cubicBezTo>
                    <a:pt x="477647" y="291973"/>
                    <a:pt x="550037" y="355219"/>
                    <a:pt x="637159" y="355219"/>
                  </a:cubicBezTo>
                  <a:cubicBezTo>
                    <a:pt x="735076" y="355219"/>
                    <a:pt x="814705" y="275590"/>
                    <a:pt x="814705" y="177673"/>
                  </a:cubicBezTo>
                  <a:cubicBezTo>
                    <a:pt x="814705" y="79756"/>
                    <a:pt x="735203" y="0"/>
                    <a:pt x="637286" y="0"/>
                  </a:cubicBezTo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6139809" y="4661839"/>
            <a:ext cx="2874467" cy="580926"/>
            <a:chOff x="0" y="0"/>
            <a:chExt cx="5294948" cy="1070102"/>
          </a:xfrm>
        </p:grpSpPr>
        <p:sp>
          <p:nvSpPr>
            <p:cNvPr id="23" name="Freeform 23"/>
            <p:cNvSpPr/>
            <p:nvPr/>
          </p:nvSpPr>
          <p:spPr>
            <a:xfrm>
              <a:off x="63500" y="63500"/>
              <a:ext cx="5168011" cy="434975"/>
            </a:xfrm>
            <a:custGeom>
              <a:avLst/>
              <a:gdLst/>
              <a:ahLst/>
              <a:cxnLst/>
              <a:rect l="l" t="t" r="r" b="b"/>
              <a:pathLst>
                <a:path w="5168011" h="434975">
                  <a:moveTo>
                    <a:pt x="5168011" y="434975"/>
                  </a:moveTo>
                  <a:lnTo>
                    <a:pt x="0" y="434975"/>
                  </a:lnTo>
                  <a:lnTo>
                    <a:pt x="0" y="0"/>
                  </a:lnTo>
                  <a:lnTo>
                    <a:pt x="5168011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977900" y="498475"/>
              <a:ext cx="3339211" cy="508127"/>
            </a:xfrm>
            <a:custGeom>
              <a:avLst/>
              <a:gdLst/>
              <a:ahLst/>
              <a:cxnLst/>
              <a:rect l="l" t="t" r="r" b="b"/>
              <a:pathLst>
                <a:path w="3339211" h="508127">
                  <a:moveTo>
                    <a:pt x="3339211" y="508127"/>
                  </a:moveTo>
                  <a:lnTo>
                    <a:pt x="0" y="508127"/>
                  </a:lnTo>
                  <a:lnTo>
                    <a:pt x="0" y="0"/>
                  </a:lnTo>
                  <a:lnTo>
                    <a:pt x="3339211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8500110" y="-31750"/>
            <a:ext cx="3723640" cy="2135454"/>
            <a:chOff x="0" y="0"/>
            <a:chExt cx="7447280" cy="4270908"/>
          </a:xfrm>
        </p:grpSpPr>
        <p:sp>
          <p:nvSpPr>
            <p:cNvPr id="26" name="Freeform 26"/>
            <p:cNvSpPr/>
            <p:nvPr/>
          </p:nvSpPr>
          <p:spPr>
            <a:xfrm>
              <a:off x="63500" y="63500"/>
              <a:ext cx="7320280" cy="4143883"/>
            </a:xfrm>
            <a:custGeom>
              <a:avLst/>
              <a:gdLst/>
              <a:ahLst/>
              <a:cxnLst/>
              <a:rect l="l" t="t" r="r" b="b"/>
              <a:pathLst>
                <a:path w="7320280" h="4143883">
                  <a:moveTo>
                    <a:pt x="7320280" y="0"/>
                  </a:moveTo>
                  <a:lnTo>
                    <a:pt x="7320280" y="4143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154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5691632" y="3373501"/>
              <a:ext cx="388620" cy="388747"/>
            </a:xfrm>
            <a:custGeom>
              <a:avLst/>
              <a:gdLst/>
              <a:ahLst/>
              <a:cxnLst/>
              <a:rect l="l" t="t" r="r" b="b"/>
              <a:pathLst>
                <a:path w="388620" h="388747">
                  <a:moveTo>
                    <a:pt x="110871" y="388747"/>
                  </a:moveTo>
                  <a:lnTo>
                    <a:pt x="388620" y="110871"/>
                  </a:lnTo>
                  <a:lnTo>
                    <a:pt x="277876" y="0"/>
                  </a:lnTo>
                  <a:lnTo>
                    <a:pt x="0" y="277876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5248275" y="2708529"/>
              <a:ext cx="831977" cy="831850"/>
            </a:xfrm>
            <a:custGeom>
              <a:avLst/>
              <a:gdLst/>
              <a:ahLst/>
              <a:cxnLst/>
              <a:rect l="l" t="t" r="r" b="b"/>
              <a:pathLst>
                <a:path w="831977" h="831850">
                  <a:moveTo>
                    <a:pt x="110998" y="831850"/>
                  </a:moveTo>
                  <a:lnTo>
                    <a:pt x="831977" y="110871"/>
                  </a:lnTo>
                  <a:lnTo>
                    <a:pt x="721106" y="0"/>
                  </a:lnTo>
                  <a:lnTo>
                    <a:pt x="0" y="720979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4805299" y="2043684"/>
              <a:ext cx="1275080" cy="1274953"/>
            </a:xfrm>
            <a:custGeom>
              <a:avLst/>
              <a:gdLst/>
              <a:ahLst/>
              <a:cxnLst/>
              <a:rect l="l" t="t" r="r" b="b"/>
              <a:pathLst>
                <a:path w="1275080" h="1274953">
                  <a:moveTo>
                    <a:pt x="110871" y="1274953"/>
                  </a:moveTo>
                  <a:lnTo>
                    <a:pt x="1275080" y="110744"/>
                  </a:lnTo>
                  <a:lnTo>
                    <a:pt x="1164209" y="0"/>
                  </a:lnTo>
                  <a:lnTo>
                    <a:pt x="0" y="1164209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4375531" y="1586865"/>
              <a:ext cx="1496441" cy="1496568"/>
            </a:xfrm>
            <a:custGeom>
              <a:avLst/>
              <a:gdLst/>
              <a:ahLst/>
              <a:cxnLst/>
              <a:rect l="l" t="t" r="r" b="b"/>
              <a:pathLst>
                <a:path w="1496441" h="1496568">
                  <a:moveTo>
                    <a:pt x="110744" y="1496568"/>
                  </a:moveTo>
                  <a:lnTo>
                    <a:pt x="1496441" y="110871"/>
                  </a:lnTo>
                  <a:lnTo>
                    <a:pt x="1385570" y="0"/>
                  </a:lnTo>
                  <a:lnTo>
                    <a:pt x="0" y="1385697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31" name="Freeform 31"/>
            <p:cNvSpPr/>
            <p:nvPr/>
          </p:nvSpPr>
          <p:spPr>
            <a:xfrm>
              <a:off x="4043426" y="1586992"/>
              <a:ext cx="1163574" cy="1163574"/>
            </a:xfrm>
            <a:custGeom>
              <a:avLst/>
              <a:gdLst/>
              <a:ahLst/>
              <a:cxnLst/>
              <a:rect l="l" t="t" r="r" b="b"/>
              <a:pathLst>
                <a:path w="1163574" h="1163574">
                  <a:moveTo>
                    <a:pt x="110871" y="1163574"/>
                  </a:moveTo>
                  <a:lnTo>
                    <a:pt x="1163574" y="110744"/>
                  </a:lnTo>
                  <a:lnTo>
                    <a:pt x="1052703" y="0"/>
                  </a:lnTo>
                  <a:lnTo>
                    <a:pt x="0" y="1052703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3489325" y="1586865"/>
              <a:ext cx="1052703" cy="1052703"/>
            </a:xfrm>
            <a:custGeom>
              <a:avLst/>
              <a:gdLst/>
              <a:ahLst/>
              <a:cxnLst/>
              <a:rect l="l" t="t" r="r" b="b"/>
              <a:pathLst>
                <a:path w="1052703" h="1052703">
                  <a:moveTo>
                    <a:pt x="110871" y="1052703"/>
                  </a:moveTo>
                  <a:lnTo>
                    <a:pt x="1052703" y="110871"/>
                  </a:lnTo>
                  <a:lnTo>
                    <a:pt x="941832" y="0"/>
                  </a:lnTo>
                  <a:lnTo>
                    <a:pt x="0" y="941832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33" name="Freeform 33"/>
            <p:cNvSpPr/>
            <p:nvPr/>
          </p:nvSpPr>
          <p:spPr>
            <a:xfrm>
              <a:off x="3157220" y="1586992"/>
              <a:ext cx="719836" cy="719709"/>
            </a:xfrm>
            <a:custGeom>
              <a:avLst/>
              <a:gdLst/>
              <a:ahLst/>
              <a:cxnLst/>
              <a:rect l="l" t="t" r="r" b="b"/>
              <a:pathLst>
                <a:path w="719836" h="719709">
                  <a:moveTo>
                    <a:pt x="110871" y="719709"/>
                  </a:moveTo>
                  <a:lnTo>
                    <a:pt x="719836" y="110744"/>
                  </a:lnTo>
                  <a:lnTo>
                    <a:pt x="608965" y="0"/>
                  </a:lnTo>
                  <a:lnTo>
                    <a:pt x="0" y="608965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2714244" y="1586992"/>
              <a:ext cx="497840" cy="497840"/>
            </a:xfrm>
            <a:custGeom>
              <a:avLst/>
              <a:gdLst/>
              <a:ahLst/>
              <a:cxnLst/>
              <a:rect l="l" t="t" r="r" b="b"/>
              <a:pathLst>
                <a:path w="497840" h="497840">
                  <a:moveTo>
                    <a:pt x="110871" y="497840"/>
                  </a:moveTo>
                  <a:lnTo>
                    <a:pt x="497840" y="110871"/>
                  </a:lnTo>
                  <a:lnTo>
                    <a:pt x="386969" y="0"/>
                  </a:lnTo>
                  <a:lnTo>
                    <a:pt x="0" y="386969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2272157" y="1586865"/>
              <a:ext cx="274955" cy="274955"/>
            </a:xfrm>
            <a:custGeom>
              <a:avLst/>
              <a:gdLst/>
              <a:ahLst/>
              <a:cxnLst/>
              <a:rect l="l" t="t" r="r" b="b"/>
              <a:pathLst>
                <a:path w="274955" h="274955">
                  <a:moveTo>
                    <a:pt x="110871" y="274955"/>
                  </a:moveTo>
                  <a:lnTo>
                    <a:pt x="274955" y="110871"/>
                  </a:lnTo>
                  <a:lnTo>
                    <a:pt x="164084" y="0"/>
                  </a:lnTo>
                  <a:lnTo>
                    <a:pt x="0" y="164084"/>
                  </a:lnTo>
                  <a:close/>
                </a:path>
              </a:pathLst>
            </a:custGeom>
            <a:solidFill>
              <a:srgbClr val="425B42"/>
            </a:solidFill>
          </p:spPr>
        </p:sp>
      </p:grpSp>
      <p:sp>
        <p:nvSpPr>
          <p:cNvPr id="36" name="TextBox 36"/>
          <p:cNvSpPr txBox="1"/>
          <p:nvPr/>
        </p:nvSpPr>
        <p:spPr>
          <a:xfrm>
            <a:off x="1219658" y="966503"/>
            <a:ext cx="2294369" cy="347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3"/>
              </a:lnSpc>
            </a:pPr>
            <a:r>
              <a:rPr lang="en-US" sz="206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Retos de futuro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08423" y="2810121"/>
            <a:ext cx="2351595" cy="221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9"/>
              </a:lnSpc>
            </a:pPr>
            <a:r>
              <a:rPr lang="en-US" sz="14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Regreso a la ciudadanía: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94137" y="3222006"/>
            <a:ext cx="2519889" cy="914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9"/>
              </a:lnSpc>
            </a:pPr>
            <a:r>
              <a:rPr lang="en-US" sz="14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explicar cómo se implementa la Agenda Rural e implicar a la sociedad en general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320444" y="2824621"/>
            <a:ext cx="2020037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7"/>
              </a:lnSpc>
            </a:pPr>
            <a:r>
              <a:rPr lang="en-US" sz="143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Actualización 2025: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057731" y="3217069"/>
            <a:ext cx="2229752" cy="914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9"/>
              </a:lnSpc>
            </a:pPr>
            <a:r>
              <a:rPr lang="en-US" sz="14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revisar y renovar la Agenda Rural para adaptarla a nuevas necesidades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571744" y="2802478"/>
            <a:ext cx="2617113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6"/>
              </a:lnSpc>
            </a:pPr>
            <a:r>
              <a:rPr lang="en-US" sz="140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Estrategia de comunicación: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501728" y="3217069"/>
            <a:ext cx="2550205" cy="914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9"/>
              </a:lnSpc>
            </a:pPr>
            <a:r>
              <a:rPr lang="en-US" sz="14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crear un relato común y herramientas para informar sobre la evolución de la Agenda Rural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604634" y="4675775"/>
            <a:ext cx="2739843" cy="210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7"/>
              </a:lnSpc>
            </a:pPr>
            <a:r>
              <a:rPr lang="en-US" sz="141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Papel de las Diputaciones: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871551" y="5283200"/>
            <a:ext cx="2206009" cy="914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9"/>
              </a:lnSpc>
            </a:pPr>
            <a:r>
              <a:rPr lang="en-US" sz="14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integrar activamente la administración local en la gobernanza y ejecución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6139809" y="4689944"/>
            <a:ext cx="287446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4"/>
              </a:lnSpc>
            </a:pPr>
            <a:r>
              <a:rPr lang="en-US" sz="137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Trabajo conjunto en educación, juventud y cultura: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096000" y="5484065"/>
            <a:ext cx="3554108" cy="452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59"/>
              </a:lnSpc>
            </a:pPr>
            <a:r>
              <a:rPr lang="en-US" sz="14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coordinar esfuerzos para impulsar estos ámbitos clave en el desarrollo rural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74299" y="841560"/>
            <a:ext cx="2539727" cy="664705"/>
            <a:chOff x="0" y="0"/>
            <a:chExt cx="5079454" cy="13294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79492" cy="1329436"/>
            </a:xfrm>
            <a:custGeom>
              <a:avLst/>
              <a:gdLst/>
              <a:ahLst/>
              <a:cxnLst/>
              <a:rect l="l" t="t" r="r" b="b"/>
              <a:pathLst>
                <a:path w="5079492" h="1329436">
                  <a:moveTo>
                    <a:pt x="4414774" y="1329436"/>
                  </a:moveTo>
                  <a:lnTo>
                    <a:pt x="664718" y="1329436"/>
                  </a:lnTo>
                  <a:cubicBezTo>
                    <a:pt x="297561" y="1329436"/>
                    <a:pt x="0" y="1031748"/>
                    <a:pt x="0" y="664718"/>
                  </a:cubicBezTo>
                  <a:cubicBezTo>
                    <a:pt x="0" y="297688"/>
                    <a:pt x="297561" y="0"/>
                    <a:pt x="664718" y="0"/>
                  </a:cubicBezTo>
                  <a:lnTo>
                    <a:pt x="4414774" y="0"/>
                  </a:lnTo>
                  <a:cubicBezTo>
                    <a:pt x="4781931" y="0"/>
                    <a:pt x="5079492" y="297561"/>
                    <a:pt x="5079492" y="664718"/>
                  </a:cubicBezTo>
                  <a:cubicBezTo>
                    <a:pt x="5079492" y="1031875"/>
                    <a:pt x="4781931" y="1329436"/>
                    <a:pt x="4414774" y="1329436"/>
                  </a:cubicBezTo>
                </a:path>
              </a:pathLst>
            </a:custGeom>
            <a:solidFill>
              <a:srgbClr val="425B42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443198" y="2524255"/>
            <a:ext cx="354298" cy="354317"/>
            <a:chOff x="0" y="0"/>
            <a:chExt cx="708596" cy="70863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08660" cy="708660"/>
            </a:xfrm>
            <a:custGeom>
              <a:avLst/>
              <a:gdLst/>
              <a:ahLst/>
              <a:cxnLst/>
              <a:rect l="l" t="t" r="r" b="b"/>
              <a:pathLst>
                <a:path w="708660" h="708660">
                  <a:moveTo>
                    <a:pt x="199898" y="208915"/>
                  </a:moveTo>
                  <a:cubicBezTo>
                    <a:pt x="199898" y="213995"/>
                    <a:pt x="203962" y="218059"/>
                    <a:pt x="208915" y="218059"/>
                  </a:cubicBezTo>
                  <a:lnTo>
                    <a:pt x="499745" y="218059"/>
                  </a:lnTo>
                  <a:cubicBezTo>
                    <a:pt x="504698" y="218059"/>
                    <a:pt x="508762" y="213995"/>
                    <a:pt x="508762" y="208915"/>
                  </a:cubicBezTo>
                  <a:lnTo>
                    <a:pt x="508762" y="63627"/>
                  </a:lnTo>
                  <a:cubicBezTo>
                    <a:pt x="508762" y="58547"/>
                    <a:pt x="504698" y="54483"/>
                    <a:pt x="499745" y="54483"/>
                  </a:cubicBezTo>
                  <a:lnTo>
                    <a:pt x="208915" y="54483"/>
                  </a:lnTo>
                  <a:cubicBezTo>
                    <a:pt x="203835" y="54483"/>
                    <a:pt x="199898" y="58547"/>
                    <a:pt x="199898" y="63627"/>
                  </a:cubicBezTo>
                  <a:close/>
                  <a:moveTo>
                    <a:pt x="145415" y="208915"/>
                  </a:moveTo>
                  <a:lnTo>
                    <a:pt x="145415" y="63627"/>
                  </a:lnTo>
                  <a:cubicBezTo>
                    <a:pt x="145415" y="28575"/>
                    <a:pt x="173863" y="0"/>
                    <a:pt x="208915" y="0"/>
                  </a:cubicBezTo>
                  <a:lnTo>
                    <a:pt x="499745" y="0"/>
                  </a:lnTo>
                  <a:cubicBezTo>
                    <a:pt x="534797" y="0"/>
                    <a:pt x="563372" y="28575"/>
                    <a:pt x="563372" y="63627"/>
                  </a:cubicBezTo>
                  <a:lnTo>
                    <a:pt x="563372" y="208915"/>
                  </a:lnTo>
                  <a:cubicBezTo>
                    <a:pt x="563372" y="243967"/>
                    <a:pt x="534797" y="272542"/>
                    <a:pt x="499745" y="272542"/>
                  </a:cubicBezTo>
                  <a:lnTo>
                    <a:pt x="208915" y="272542"/>
                  </a:lnTo>
                  <a:cubicBezTo>
                    <a:pt x="173863" y="272542"/>
                    <a:pt x="145288" y="243967"/>
                    <a:pt x="145288" y="208915"/>
                  </a:cubicBezTo>
                  <a:moveTo>
                    <a:pt x="526923" y="390652"/>
                  </a:moveTo>
                  <a:cubicBezTo>
                    <a:pt x="526923" y="375666"/>
                    <a:pt x="514731" y="363347"/>
                    <a:pt x="499618" y="363347"/>
                  </a:cubicBezTo>
                  <a:lnTo>
                    <a:pt x="208915" y="363347"/>
                  </a:lnTo>
                  <a:cubicBezTo>
                    <a:pt x="193929" y="363347"/>
                    <a:pt x="181610" y="375539"/>
                    <a:pt x="181610" y="390652"/>
                  </a:cubicBezTo>
                  <a:cubicBezTo>
                    <a:pt x="181610" y="405765"/>
                    <a:pt x="193802" y="417957"/>
                    <a:pt x="208915" y="417957"/>
                  </a:cubicBezTo>
                  <a:lnTo>
                    <a:pt x="327025" y="417957"/>
                  </a:lnTo>
                  <a:lnTo>
                    <a:pt x="327025" y="681355"/>
                  </a:lnTo>
                  <a:cubicBezTo>
                    <a:pt x="327025" y="696341"/>
                    <a:pt x="339217" y="708660"/>
                    <a:pt x="354330" y="708660"/>
                  </a:cubicBezTo>
                  <a:cubicBezTo>
                    <a:pt x="369443" y="708660"/>
                    <a:pt x="381635" y="696468"/>
                    <a:pt x="381635" y="681355"/>
                  </a:cubicBezTo>
                  <a:lnTo>
                    <a:pt x="381635" y="417957"/>
                  </a:lnTo>
                  <a:lnTo>
                    <a:pt x="499745" y="417957"/>
                  </a:lnTo>
                  <a:cubicBezTo>
                    <a:pt x="514731" y="417957"/>
                    <a:pt x="527050" y="405765"/>
                    <a:pt x="527050" y="390652"/>
                  </a:cubicBezTo>
                  <a:moveTo>
                    <a:pt x="681482" y="327025"/>
                  </a:moveTo>
                  <a:cubicBezTo>
                    <a:pt x="666369" y="327025"/>
                    <a:pt x="654177" y="339217"/>
                    <a:pt x="654177" y="354330"/>
                  </a:cubicBezTo>
                  <a:lnTo>
                    <a:pt x="654177" y="472440"/>
                  </a:lnTo>
                  <a:lnTo>
                    <a:pt x="529463" y="472440"/>
                  </a:lnTo>
                  <a:cubicBezTo>
                    <a:pt x="499237" y="472440"/>
                    <a:pt x="473075" y="493903"/>
                    <a:pt x="467106" y="523621"/>
                  </a:cubicBezTo>
                  <a:lnTo>
                    <a:pt x="436626" y="676148"/>
                  </a:lnTo>
                  <a:cubicBezTo>
                    <a:pt x="433705" y="690880"/>
                    <a:pt x="443230" y="705231"/>
                    <a:pt x="457962" y="708152"/>
                  </a:cubicBezTo>
                  <a:cubicBezTo>
                    <a:pt x="459740" y="708533"/>
                    <a:pt x="461645" y="708660"/>
                    <a:pt x="463296" y="708660"/>
                  </a:cubicBezTo>
                  <a:cubicBezTo>
                    <a:pt x="475996" y="708660"/>
                    <a:pt x="487426" y="699643"/>
                    <a:pt x="489966" y="686689"/>
                  </a:cubicBezTo>
                  <a:lnTo>
                    <a:pt x="520446" y="534162"/>
                  </a:lnTo>
                  <a:cubicBezTo>
                    <a:pt x="521335" y="529971"/>
                    <a:pt x="525018" y="526796"/>
                    <a:pt x="529336" y="526796"/>
                  </a:cubicBezTo>
                  <a:lnTo>
                    <a:pt x="654050" y="526796"/>
                  </a:lnTo>
                  <a:lnTo>
                    <a:pt x="654050" y="681355"/>
                  </a:lnTo>
                  <a:cubicBezTo>
                    <a:pt x="654050" y="696341"/>
                    <a:pt x="666242" y="708660"/>
                    <a:pt x="681355" y="708660"/>
                  </a:cubicBezTo>
                  <a:cubicBezTo>
                    <a:pt x="696468" y="708660"/>
                    <a:pt x="708660" y="696468"/>
                    <a:pt x="708660" y="681355"/>
                  </a:cubicBezTo>
                  <a:lnTo>
                    <a:pt x="708660" y="354330"/>
                  </a:lnTo>
                  <a:cubicBezTo>
                    <a:pt x="708660" y="339344"/>
                    <a:pt x="696468" y="327025"/>
                    <a:pt x="681355" y="327025"/>
                  </a:cubicBezTo>
                  <a:close/>
                  <a:moveTo>
                    <a:pt x="241554" y="523494"/>
                  </a:moveTo>
                  <a:lnTo>
                    <a:pt x="272034" y="676021"/>
                  </a:lnTo>
                  <a:cubicBezTo>
                    <a:pt x="274955" y="690753"/>
                    <a:pt x="265430" y="705104"/>
                    <a:pt x="250698" y="708025"/>
                  </a:cubicBezTo>
                  <a:cubicBezTo>
                    <a:pt x="248920" y="708406"/>
                    <a:pt x="247015" y="708533"/>
                    <a:pt x="245364" y="708533"/>
                  </a:cubicBezTo>
                  <a:cubicBezTo>
                    <a:pt x="232664" y="708533"/>
                    <a:pt x="221234" y="699516"/>
                    <a:pt x="218694" y="686562"/>
                  </a:cubicBezTo>
                  <a:lnTo>
                    <a:pt x="188214" y="534035"/>
                  </a:lnTo>
                  <a:cubicBezTo>
                    <a:pt x="187325" y="529844"/>
                    <a:pt x="183642" y="526669"/>
                    <a:pt x="179324" y="526669"/>
                  </a:cubicBezTo>
                  <a:lnTo>
                    <a:pt x="54483" y="526669"/>
                  </a:lnTo>
                  <a:lnTo>
                    <a:pt x="54483" y="681355"/>
                  </a:lnTo>
                  <a:cubicBezTo>
                    <a:pt x="54483" y="696341"/>
                    <a:pt x="42291" y="708660"/>
                    <a:pt x="27178" y="708660"/>
                  </a:cubicBezTo>
                  <a:cubicBezTo>
                    <a:pt x="12065" y="708660"/>
                    <a:pt x="0" y="696468"/>
                    <a:pt x="0" y="681355"/>
                  </a:cubicBezTo>
                  <a:lnTo>
                    <a:pt x="0" y="354330"/>
                  </a:lnTo>
                  <a:cubicBezTo>
                    <a:pt x="0" y="339344"/>
                    <a:pt x="12192" y="327025"/>
                    <a:pt x="27305" y="327025"/>
                  </a:cubicBezTo>
                  <a:cubicBezTo>
                    <a:pt x="42418" y="327025"/>
                    <a:pt x="54610" y="339217"/>
                    <a:pt x="54610" y="354330"/>
                  </a:cubicBezTo>
                  <a:lnTo>
                    <a:pt x="54610" y="472440"/>
                  </a:lnTo>
                  <a:lnTo>
                    <a:pt x="179324" y="472440"/>
                  </a:lnTo>
                  <a:cubicBezTo>
                    <a:pt x="209550" y="472440"/>
                    <a:pt x="235712" y="493903"/>
                    <a:pt x="241681" y="523494"/>
                  </a:cubicBezTo>
                  <a:close/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585288" y="2999896"/>
            <a:ext cx="2070119" cy="217500"/>
            <a:chOff x="0" y="0"/>
            <a:chExt cx="4140238" cy="435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40200" cy="434975"/>
            </a:xfrm>
            <a:custGeom>
              <a:avLst/>
              <a:gdLst/>
              <a:ahLst/>
              <a:cxnLst/>
              <a:rect l="l" t="t" r="r" b="b"/>
              <a:pathLst>
                <a:path w="4140200" h="434975">
                  <a:moveTo>
                    <a:pt x="4140200" y="434975"/>
                  </a:moveTo>
                  <a:lnTo>
                    <a:pt x="0" y="434975"/>
                  </a:lnTo>
                  <a:lnTo>
                    <a:pt x="0" y="0"/>
                  </a:lnTo>
                  <a:lnTo>
                    <a:pt x="4140200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067007" y="2593199"/>
            <a:ext cx="354311" cy="281635"/>
            <a:chOff x="0" y="0"/>
            <a:chExt cx="708622" cy="56327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08660" cy="563372"/>
            </a:xfrm>
            <a:custGeom>
              <a:avLst/>
              <a:gdLst/>
              <a:ahLst/>
              <a:cxnLst/>
              <a:rect l="l" t="t" r="r" b="b"/>
              <a:pathLst>
                <a:path w="708660" h="563372">
                  <a:moveTo>
                    <a:pt x="63627" y="454279"/>
                  </a:moveTo>
                  <a:cubicBezTo>
                    <a:pt x="78740" y="454279"/>
                    <a:pt x="90932" y="442087"/>
                    <a:pt x="90932" y="426974"/>
                  </a:cubicBezTo>
                  <a:lnTo>
                    <a:pt x="90932" y="281686"/>
                  </a:lnTo>
                  <a:cubicBezTo>
                    <a:pt x="90932" y="266700"/>
                    <a:pt x="78740" y="254381"/>
                    <a:pt x="63627" y="254381"/>
                  </a:cubicBezTo>
                  <a:cubicBezTo>
                    <a:pt x="48514" y="254381"/>
                    <a:pt x="36322" y="266573"/>
                    <a:pt x="36322" y="281686"/>
                  </a:cubicBezTo>
                  <a:lnTo>
                    <a:pt x="36322" y="426974"/>
                  </a:lnTo>
                  <a:cubicBezTo>
                    <a:pt x="36322" y="441960"/>
                    <a:pt x="48514" y="454279"/>
                    <a:pt x="63627" y="454279"/>
                  </a:cubicBezTo>
                  <a:moveTo>
                    <a:pt x="354330" y="454279"/>
                  </a:moveTo>
                  <a:cubicBezTo>
                    <a:pt x="369443" y="454279"/>
                    <a:pt x="381635" y="442087"/>
                    <a:pt x="381635" y="426974"/>
                  </a:cubicBezTo>
                  <a:lnTo>
                    <a:pt x="381635" y="208915"/>
                  </a:lnTo>
                  <a:cubicBezTo>
                    <a:pt x="381635" y="193929"/>
                    <a:pt x="369443" y="181610"/>
                    <a:pt x="354330" y="181610"/>
                  </a:cubicBezTo>
                  <a:cubicBezTo>
                    <a:pt x="339217" y="181610"/>
                    <a:pt x="327025" y="193802"/>
                    <a:pt x="327025" y="208915"/>
                  </a:cubicBezTo>
                  <a:lnTo>
                    <a:pt x="327025" y="426974"/>
                  </a:lnTo>
                  <a:cubicBezTo>
                    <a:pt x="327025" y="441960"/>
                    <a:pt x="339217" y="454279"/>
                    <a:pt x="354330" y="454279"/>
                  </a:cubicBezTo>
                  <a:moveTo>
                    <a:pt x="645033" y="454279"/>
                  </a:moveTo>
                  <a:cubicBezTo>
                    <a:pt x="660146" y="454279"/>
                    <a:pt x="672338" y="442087"/>
                    <a:pt x="672338" y="426974"/>
                  </a:cubicBezTo>
                  <a:lnTo>
                    <a:pt x="672338" y="136271"/>
                  </a:lnTo>
                  <a:cubicBezTo>
                    <a:pt x="672338" y="121285"/>
                    <a:pt x="660146" y="108966"/>
                    <a:pt x="645033" y="108966"/>
                  </a:cubicBezTo>
                  <a:cubicBezTo>
                    <a:pt x="629920" y="108966"/>
                    <a:pt x="617728" y="121158"/>
                    <a:pt x="617728" y="136271"/>
                  </a:cubicBezTo>
                  <a:lnTo>
                    <a:pt x="617728" y="426974"/>
                  </a:lnTo>
                  <a:cubicBezTo>
                    <a:pt x="617728" y="441960"/>
                    <a:pt x="629920" y="454279"/>
                    <a:pt x="645033" y="454279"/>
                  </a:cubicBezTo>
                  <a:moveTo>
                    <a:pt x="208915" y="454279"/>
                  </a:moveTo>
                  <a:cubicBezTo>
                    <a:pt x="223901" y="454279"/>
                    <a:pt x="236220" y="442087"/>
                    <a:pt x="236220" y="426974"/>
                  </a:cubicBezTo>
                  <a:lnTo>
                    <a:pt x="236220" y="99949"/>
                  </a:lnTo>
                  <a:cubicBezTo>
                    <a:pt x="236220" y="84963"/>
                    <a:pt x="224028" y="72644"/>
                    <a:pt x="208915" y="72644"/>
                  </a:cubicBezTo>
                  <a:cubicBezTo>
                    <a:pt x="193802" y="72644"/>
                    <a:pt x="181610" y="84836"/>
                    <a:pt x="181610" y="99949"/>
                  </a:cubicBezTo>
                  <a:lnTo>
                    <a:pt x="181610" y="426974"/>
                  </a:lnTo>
                  <a:cubicBezTo>
                    <a:pt x="181610" y="441960"/>
                    <a:pt x="193802" y="454279"/>
                    <a:pt x="208915" y="454279"/>
                  </a:cubicBezTo>
                  <a:moveTo>
                    <a:pt x="499618" y="454279"/>
                  </a:moveTo>
                  <a:cubicBezTo>
                    <a:pt x="514604" y="454279"/>
                    <a:pt x="526923" y="442087"/>
                    <a:pt x="526923" y="426974"/>
                  </a:cubicBezTo>
                  <a:lnTo>
                    <a:pt x="526923" y="27305"/>
                  </a:lnTo>
                  <a:cubicBezTo>
                    <a:pt x="526923" y="12192"/>
                    <a:pt x="514731" y="0"/>
                    <a:pt x="499618" y="0"/>
                  </a:cubicBezTo>
                  <a:cubicBezTo>
                    <a:pt x="484505" y="0"/>
                    <a:pt x="472440" y="12192"/>
                    <a:pt x="472440" y="27305"/>
                  </a:cubicBezTo>
                  <a:lnTo>
                    <a:pt x="472440" y="426974"/>
                  </a:lnTo>
                  <a:cubicBezTo>
                    <a:pt x="472440" y="441960"/>
                    <a:pt x="484632" y="454279"/>
                    <a:pt x="499745" y="454279"/>
                  </a:cubicBezTo>
                  <a:moveTo>
                    <a:pt x="708660" y="536067"/>
                  </a:moveTo>
                  <a:cubicBezTo>
                    <a:pt x="708660" y="551053"/>
                    <a:pt x="696468" y="563372"/>
                    <a:pt x="681355" y="563372"/>
                  </a:cubicBezTo>
                  <a:lnTo>
                    <a:pt x="27305" y="563372"/>
                  </a:lnTo>
                  <a:cubicBezTo>
                    <a:pt x="12192" y="563245"/>
                    <a:pt x="0" y="551053"/>
                    <a:pt x="0" y="536067"/>
                  </a:cubicBezTo>
                  <a:cubicBezTo>
                    <a:pt x="0" y="521081"/>
                    <a:pt x="12192" y="508762"/>
                    <a:pt x="27305" y="508762"/>
                  </a:cubicBezTo>
                  <a:lnTo>
                    <a:pt x="681355" y="508762"/>
                  </a:lnTo>
                  <a:cubicBezTo>
                    <a:pt x="696341" y="508762"/>
                    <a:pt x="708660" y="520954"/>
                    <a:pt x="708660" y="536067"/>
                  </a:cubicBezTo>
                </a:path>
              </a:pathLst>
            </a:custGeom>
            <a:solidFill>
              <a:srgbClr val="698348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735871" y="2977026"/>
            <a:ext cx="1016584" cy="217500"/>
            <a:chOff x="0" y="0"/>
            <a:chExt cx="2033168" cy="435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33143" cy="434975"/>
            </a:xfrm>
            <a:custGeom>
              <a:avLst/>
              <a:gdLst/>
              <a:ahLst/>
              <a:cxnLst/>
              <a:rect l="l" t="t" r="r" b="b"/>
              <a:pathLst>
                <a:path w="2033143" h="434975">
                  <a:moveTo>
                    <a:pt x="2033143" y="434975"/>
                  </a:moveTo>
                  <a:lnTo>
                    <a:pt x="0" y="434975"/>
                  </a:lnTo>
                  <a:lnTo>
                    <a:pt x="0" y="0"/>
                  </a:lnTo>
                  <a:lnTo>
                    <a:pt x="2033143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8500110" y="-31750"/>
            <a:ext cx="3723640" cy="2135454"/>
            <a:chOff x="0" y="0"/>
            <a:chExt cx="7447280" cy="4270908"/>
          </a:xfrm>
        </p:grpSpPr>
        <p:sp>
          <p:nvSpPr>
            <p:cNvPr id="13" name="Freeform 13"/>
            <p:cNvSpPr/>
            <p:nvPr/>
          </p:nvSpPr>
          <p:spPr>
            <a:xfrm>
              <a:off x="63500" y="63500"/>
              <a:ext cx="7320280" cy="4143883"/>
            </a:xfrm>
            <a:custGeom>
              <a:avLst/>
              <a:gdLst/>
              <a:ahLst/>
              <a:cxnLst/>
              <a:rect l="l" t="t" r="r" b="b"/>
              <a:pathLst>
                <a:path w="7320280" h="4143883">
                  <a:moveTo>
                    <a:pt x="7320280" y="0"/>
                  </a:moveTo>
                  <a:lnTo>
                    <a:pt x="7320280" y="4143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154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5691632" y="3373501"/>
              <a:ext cx="388620" cy="388747"/>
            </a:xfrm>
            <a:custGeom>
              <a:avLst/>
              <a:gdLst/>
              <a:ahLst/>
              <a:cxnLst/>
              <a:rect l="l" t="t" r="r" b="b"/>
              <a:pathLst>
                <a:path w="388620" h="388747">
                  <a:moveTo>
                    <a:pt x="110871" y="388747"/>
                  </a:moveTo>
                  <a:lnTo>
                    <a:pt x="388620" y="110871"/>
                  </a:lnTo>
                  <a:lnTo>
                    <a:pt x="277876" y="0"/>
                  </a:lnTo>
                  <a:lnTo>
                    <a:pt x="0" y="277876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5248275" y="2708529"/>
              <a:ext cx="831977" cy="831850"/>
            </a:xfrm>
            <a:custGeom>
              <a:avLst/>
              <a:gdLst/>
              <a:ahLst/>
              <a:cxnLst/>
              <a:rect l="l" t="t" r="r" b="b"/>
              <a:pathLst>
                <a:path w="831977" h="831850">
                  <a:moveTo>
                    <a:pt x="110998" y="831850"/>
                  </a:moveTo>
                  <a:lnTo>
                    <a:pt x="831977" y="110871"/>
                  </a:lnTo>
                  <a:lnTo>
                    <a:pt x="721106" y="0"/>
                  </a:lnTo>
                  <a:lnTo>
                    <a:pt x="0" y="720979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4805299" y="2043684"/>
              <a:ext cx="1275080" cy="1274953"/>
            </a:xfrm>
            <a:custGeom>
              <a:avLst/>
              <a:gdLst/>
              <a:ahLst/>
              <a:cxnLst/>
              <a:rect l="l" t="t" r="r" b="b"/>
              <a:pathLst>
                <a:path w="1275080" h="1274953">
                  <a:moveTo>
                    <a:pt x="110871" y="1274953"/>
                  </a:moveTo>
                  <a:lnTo>
                    <a:pt x="1275080" y="110744"/>
                  </a:lnTo>
                  <a:lnTo>
                    <a:pt x="1164209" y="0"/>
                  </a:lnTo>
                  <a:lnTo>
                    <a:pt x="0" y="1164209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4375531" y="1586865"/>
              <a:ext cx="1496441" cy="1496568"/>
            </a:xfrm>
            <a:custGeom>
              <a:avLst/>
              <a:gdLst/>
              <a:ahLst/>
              <a:cxnLst/>
              <a:rect l="l" t="t" r="r" b="b"/>
              <a:pathLst>
                <a:path w="1496441" h="1496568">
                  <a:moveTo>
                    <a:pt x="110744" y="1496568"/>
                  </a:moveTo>
                  <a:lnTo>
                    <a:pt x="1496441" y="110871"/>
                  </a:lnTo>
                  <a:lnTo>
                    <a:pt x="1385570" y="0"/>
                  </a:lnTo>
                  <a:lnTo>
                    <a:pt x="0" y="1385697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4043426" y="1586992"/>
              <a:ext cx="1163574" cy="1163574"/>
            </a:xfrm>
            <a:custGeom>
              <a:avLst/>
              <a:gdLst/>
              <a:ahLst/>
              <a:cxnLst/>
              <a:rect l="l" t="t" r="r" b="b"/>
              <a:pathLst>
                <a:path w="1163574" h="1163574">
                  <a:moveTo>
                    <a:pt x="110871" y="1163574"/>
                  </a:moveTo>
                  <a:lnTo>
                    <a:pt x="1163574" y="110744"/>
                  </a:lnTo>
                  <a:lnTo>
                    <a:pt x="1052703" y="0"/>
                  </a:lnTo>
                  <a:lnTo>
                    <a:pt x="0" y="1052703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489325" y="1586865"/>
              <a:ext cx="1052703" cy="1052703"/>
            </a:xfrm>
            <a:custGeom>
              <a:avLst/>
              <a:gdLst/>
              <a:ahLst/>
              <a:cxnLst/>
              <a:rect l="l" t="t" r="r" b="b"/>
              <a:pathLst>
                <a:path w="1052703" h="1052703">
                  <a:moveTo>
                    <a:pt x="110871" y="1052703"/>
                  </a:moveTo>
                  <a:lnTo>
                    <a:pt x="1052703" y="110871"/>
                  </a:lnTo>
                  <a:lnTo>
                    <a:pt x="941832" y="0"/>
                  </a:lnTo>
                  <a:lnTo>
                    <a:pt x="0" y="941832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3157220" y="1586992"/>
              <a:ext cx="719836" cy="719709"/>
            </a:xfrm>
            <a:custGeom>
              <a:avLst/>
              <a:gdLst/>
              <a:ahLst/>
              <a:cxnLst/>
              <a:rect l="l" t="t" r="r" b="b"/>
              <a:pathLst>
                <a:path w="719836" h="719709">
                  <a:moveTo>
                    <a:pt x="110871" y="719709"/>
                  </a:moveTo>
                  <a:lnTo>
                    <a:pt x="719836" y="110744"/>
                  </a:lnTo>
                  <a:lnTo>
                    <a:pt x="608965" y="0"/>
                  </a:lnTo>
                  <a:lnTo>
                    <a:pt x="0" y="608965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2714244" y="1586992"/>
              <a:ext cx="497840" cy="497840"/>
            </a:xfrm>
            <a:custGeom>
              <a:avLst/>
              <a:gdLst/>
              <a:ahLst/>
              <a:cxnLst/>
              <a:rect l="l" t="t" r="r" b="b"/>
              <a:pathLst>
                <a:path w="497840" h="497840">
                  <a:moveTo>
                    <a:pt x="110871" y="497840"/>
                  </a:moveTo>
                  <a:lnTo>
                    <a:pt x="497840" y="110871"/>
                  </a:lnTo>
                  <a:lnTo>
                    <a:pt x="386969" y="0"/>
                  </a:lnTo>
                  <a:lnTo>
                    <a:pt x="0" y="386969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2272157" y="1586865"/>
              <a:ext cx="274955" cy="274955"/>
            </a:xfrm>
            <a:custGeom>
              <a:avLst/>
              <a:gdLst/>
              <a:ahLst/>
              <a:cxnLst/>
              <a:rect l="l" t="t" r="r" b="b"/>
              <a:pathLst>
                <a:path w="274955" h="274955">
                  <a:moveTo>
                    <a:pt x="110871" y="274955"/>
                  </a:moveTo>
                  <a:lnTo>
                    <a:pt x="274955" y="110871"/>
                  </a:lnTo>
                  <a:lnTo>
                    <a:pt x="164084" y="0"/>
                  </a:lnTo>
                  <a:lnTo>
                    <a:pt x="0" y="164084"/>
                  </a:lnTo>
                  <a:close/>
                </a:path>
              </a:pathLst>
            </a:custGeom>
            <a:solidFill>
              <a:srgbClr val="425B42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8024829" y="3012059"/>
            <a:ext cx="2070119" cy="217500"/>
            <a:chOff x="0" y="0"/>
            <a:chExt cx="4140238" cy="435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140200" cy="434975"/>
            </a:xfrm>
            <a:custGeom>
              <a:avLst/>
              <a:gdLst/>
              <a:ahLst/>
              <a:cxnLst/>
              <a:rect l="l" t="t" r="r" b="b"/>
              <a:pathLst>
                <a:path w="4140200" h="434975">
                  <a:moveTo>
                    <a:pt x="4140200" y="434975"/>
                  </a:moveTo>
                  <a:lnTo>
                    <a:pt x="0" y="434975"/>
                  </a:lnTo>
                  <a:lnTo>
                    <a:pt x="0" y="0"/>
                  </a:lnTo>
                  <a:lnTo>
                    <a:pt x="4140200" y="0"/>
                  </a:lnTo>
                  <a:close/>
                </a:path>
              </a:pathLst>
            </a:custGeom>
            <a:solidFill>
              <a:srgbClr val="DFE79A"/>
            </a:solidFill>
          </p:spPr>
        </p:sp>
      </p:grpSp>
      <p:sp>
        <p:nvSpPr>
          <p:cNvPr id="25" name="Freeform 25"/>
          <p:cNvSpPr/>
          <p:nvPr/>
        </p:nvSpPr>
        <p:spPr>
          <a:xfrm>
            <a:off x="8870413" y="2493425"/>
            <a:ext cx="489016" cy="419331"/>
          </a:xfrm>
          <a:custGeom>
            <a:avLst/>
            <a:gdLst/>
            <a:ahLst/>
            <a:cxnLst/>
            <a:rect l="l" t="t" r="r" b="b"/>
            <a:pathLst>
              <a:path w="733524" h="628997">
                <a:moveTo>
                  <a:pt x="0" y="0"/>
                </a:moveTo>
                <a:lnTo>
                  <a:pt x="733524" y="0"/>
                </a:lnTo>
                <a:lnTo>
                  <a:pt x="733524" y="628997"/>
                </a:lnTo>
                <a:lnTo>
                  <a:pt x="0" y="6289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TextBox 26"/>
          <p:cNvSpPr txBox="1"/>
          <p:nvPr/>
        </p:nvSpPr>
        <p:spPr>
          <a:xfrm>
            <a:off x="1219658" y="966503"/>
            <a:ext cx="2294369" cy="347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3"/>
              </a:lnSpc>
            </a:pPr>
            <a:r>
              <a:rPr lang="en-US" sz="206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Retos de futuro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460133" y="3015797"/>
            <a:ext cx="2320428" cy="209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Continuidad del trabajo: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371800" y="3306214"/>
            <a:ext cx="2497093" cy="863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mantener reuniones bilaterales y dar respuesta a las propuestas del Rural Proofing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83824" y="2977026"/>
            <a:ext cx="1320679" cy="209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Evaluación: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15546" y="3302476"/>
            <a:ext cx="2257235" cy="64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analizar los resultados desde 2020 y el impacto de las acciones realizadas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954707" y="3012059"/>
            <a:ext cx="2320428" cy="209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Pacto Rural Europeo: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867913" y="3302476"/>
            <a:ext cx="2494017" cy="64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adhesión y alineación a los compromisos y objetivos del Pacto Rural Europeo</a:t>
            </a:r>
          </a:p>
        </p:txBody>
      </p: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6262078" y="4853693"/>
            <a:ext cx="6010281" cy="2062594"/>
            <a:chOff x="0" y="0"/>
            <a:chExt cx="12020563" cy="4125189"/>
          </a:xfrm>
        </p:grpSpPr>
        <p:sp>
          <p:nvSpPr>
            <p:cNvPr id="34" name="Freeform 34"/>
            <p:cNvSpPr/>
            <p:nvPr/>
          </p:nvSpPr>
          <p:spPr>
            <a:xfrm>
              <a:off x="67183" y="63500"/>
              <a:ext cx="11792711" cy="3945255"/>
            </a:xfrm>
            <a:custGeom>
              <a:avLst/>
              <a:gdLst/>
              <a:ahLst/>
              <a:cxnLst/>
              <a:rect l="l" t="t" r="r" b="b"/>
              <a:pathLst>
                <a:path w="11792711" h="3945255">
                  <a:moveTo>
                    <a:pt x="11764518" y="0"/>
                  </a:moveTo>
                  <a:cubicBezTo>
                    <a:pt x="11253851" y="0"/>
                    <a:pt x="10483469" y="762254"/>
                    <a:pt x="10476992" y="1550035"/>
                  </a:cubicBezTo>
                  <a:cubicBezTo>
                    <a:pt x="10450322" y="1384046"/>
                    <a:pt x="10244709" y="1265555"/>
                    <a:pt x="10023983" y="1265555"/>
                  </a:cubicBezTo>
                  <a:cubicBezTo>
                    <a:pt x="9771634" y="1265555"/>
                    <a:pt x="9499600" y="1420622"/>
                    <a:pt x="9453372" y="1836801"/>
                  </a:cubicBezTo>
                  <a:cubicBezTo>
                    <a:pt x="9031224" y="2033524"/>
                    <a:pt x="9286367" y="2676525"/>
                    <a:pt x="9286367" y="2676525"/>
                  </a:cubicBezTo>
                  <a:cubicBezTo>
                    <a:pt x="9286367" y="2676525"/>
                    <a:pt x="8906002" y="2389886"/>
                    <a:pt x="8236077" y="2389886"/>
                  </a:cubicBezTo>
                  <a:cubicBezTo>
                    <a:pt x="8109712" y="2389886"/>
                    <a:pt x="7973187" y="2400046"/>
                    <a:pt x="7826756" y="2424303"/>
                  </a:cubicBezTo>
                  <a:cubicBezTo>
                    <a:pt x="8049006" y="1670431"/>
                    <a:pt x="7307453" y="1051179"/>
                    <a:pt x="6651117" y="1051179"/>
                  </a:cubicBezTo>
                  <a:cubicBezTo>
                    <a:pt x="6455410" y="1051179"/>
                    <a:pt x="6267323" y="1106170"/>
                    <a:pt x="6114542" y="1229106"/>
                  </a:cubicBezTo>
                  <a:cubicBezTo>
                    <a:pt x="5972175" y="1101725"/>
                    <a:pt x="5742559" y="1043686"/>
                    <a:pt x="5490845" y="1043686"/>
                  </a:cubicBezTo>
                  <a:cubicBezTo>
                    <a:pt x="4863465" y="1043686"/>
                    <a:pt x="4098798" y="1404493"/>
                    <a:pt x="4204208" y="1954403"/>
                  </a:cubicBezTo>
                  <a:cubicBezTo>
                    <a:pt x="3300095" y="2047240"/>
                    <a:pt x="3175000" y="3207512"/>
                    <a:pt x="3175000" y="3207512"/>
                  </a:cubicBezTo>
                  <a:cubicBezTo>
                    <a:pt x="3175000" y="3207512"/>
                    <a:pt x="2849118" y="2800477"/>
                    <a:pt x="2435733" y="2800477"/>
                  </a:cubicBezTo>
                  <a:cubicBezTo>
                    <a:pt x="2245995" y="2800477"/>
                    <a:pt x="2037715" y="2886329"/>
                    <a:pt x="1834007" y="3136646"/>
                  </a:cubicBezTo>
                  <a:cubicBezTo>
                    <a:pt x="1733296" y="2965577"/>
                    <a:pt x="1530604" y="2858770"/>
                    <a:pt x="1332230" y="2858770"/>
                  </a:cubicBezTo>
                  <a:cubicBezTo>
                    <a:pt x="1064260" y="2858770"/>
                    <a:pt x="804164" y="3053842"/>
                    <a:pt x="814705" y="3548888"/>
                  </a:cubicBezTo>
                  <a:cubicBezTo>
                    <a:pt x="795909" y="3548126"/>
                    <a:pt x="777621" y="3547872"/>
                    <a:pt x="759714" y="3547872"/>
                  </a:cubicBezTo>
                  <a:cubicBezTo>
                    <a:pt x="204978" y="3547872"/>
                    <a:pt x="27432" y="3884803"/>
                    <a:pt x="0" y="3945255"/>
                  </a:cubicBezTo>
                  <a:lnTo>
                    <a:pt x="11792712" y="3945255"/>
                  </a:lnTo>
                  <a:lnTo>
                    <a:pt x="11792712" y="762"/>
                  </a:lnTo>
                  <a:lnTo>
                    <a:pt x="11792712" y="762"/>
                  </a:lnTo>
                  <a:cubicBezTo>
                    <a:pt x="11783441" y="254"/>
                    <a:pt x="11774043" y="0"/>
                    <a:pt x="11764644" y="0"/>
                  </a:cubicBez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4131056" y="2306193"/>
              <a:ext cx="7728839" cy="1702308"/>
            </a:xfrm>
            <a:custGeom>
              <a:avLst/>
              <a:gdLst/>
              <a:ahLst/>
              <a:cxnLst/>
              <a:rect l="l" t="t" r="r" b="b"/>
              <a:pathLst>
                <a:path w="7728839" h="1702308">
                  <a:moveTo>
                    <a:pt x="1615694" y="0"/>
                  </a:moveTo>
                  <a:cubicBezTo>
                    <a:pt x="1522984" y="0"/>
                    <a:pt x="1428877" y="21336"/>
                    <a:pt x="1343025" y="61214"/>
                  </a:cubicBezTo>
                  <a:lnTo>
                    <a:pt x="1343025" y="61214"/>
                  </a:lnTo>
                  <a:lnTo>
                    <a:pt x="1335659" y="64643"/>
                  </a:lnTo>
                  <a:lnTo>
                    <a:pt x="1335659" y="64643"/>
                  </a:lnTo>
                  <a:cubicBezTo>
                    <a:pt x="1110361" y="172593"/>
                    <a:pt x="945388" y="408940"/>
                    <a:pt x="1022350" y="719963"/>
                  </a:cubicBezTo>
                  <a:cubicBezTo>
                    <a:pt x="0" y="723392"/>
                    <a:pt x="164211" y="1491361"/>
                    <a:pt x="228600" y="1702308"/>
                  </a:cubicBezTo>
                  <a:lnTo>
                    <a:pt x="7728839" y="1702308"/>
                  </a:lnTo>
                  <a:lnTo>
                    <a:pt x="7728839" y="246888"/>
                  </a:lnTo>
                  <a:lnTo>
                    <a:pt x="7728839" y="246888"/>
                  </a:lnTo>
                  <a:cubicBezTo>
                    <a:pt x="7689215" y="242570"/>
                    <a:pt x="7638161" y="239014"/>
                    <a:pt x="7578725" y="239014"/>
                  </a:cubicBezTo>
                  <a:cubicBezTo>
                    <a:pt x="7203186" y="239014"/>
                    <a:pt x="6490716" y="382524"/>
                    <a:pt x="6173089" y="1403350"/>
                  </a:cubicBezTo>
                  <a:cubicBezTo>
                    <a:pt x="6072505" y="951103"/>
                    <a:pt x="5698363" y="775462"/>
                    <a:pt x="5330317" y="775462"/>
                  </a:cubicBezTo>
                  <a:cubicBezTo>
                    <a:pt x="4949317" y="775462"/>
                    <a:pt x="4575048" y="963803"/>
                    <a:pt x="4517644" y="1228852"/>
                  </a:cubicBezTo>
                  <a:cubicBezTo>
                    <a:pt x="4351020" y="1176274"/>
                    <a:pt x="4204208" y="1155319"/>
                    <a:pt x="4076065" y="1155319"/>
                  </a:cubicBezTo>
                  <a:cubicBezTo>
                    <a:pt x="3576701" y="1155319"/>
                    <a:pt x="3361182" y="1473073"/>
                    <a:pt x="3361182" y="1473073"/>
                  </a:cubicBezTo>
                  <a:cubicBezTo>
                    <a:pt x="3361182" y="1473073"/>
                    <a:pt x="3410331" y="1072388"/>
                    <a:pt x="2889504" y="1012190"/>
                  </a:cubicBezTo>
                  <a:cubicBezTo>
                    <a:pt x="3080004" y="610108"/>
                    <a:pt x="2721102" y="111633"/>
                    <a:pt x="2331339" y="111633"/>
                  </a:cubicBezTo>
                  <a:cubicBezTo>
                    <a:pt x="2233041" y="111633"/>
                    <a:pt x="2132965" y="143256"/>
                    <a:pt x="2039112" y="216154"/>
                  </a:cubicBezTo>
                  <a:cubicBezTo>
                    <a:pt x="1938782" y="66802"/>
                    <a:pt x="1779651" y="127"/>
                    <a:pt x="1615947" y="127"/>
                  </a:cubicBezTo>
                  <a:close/>
                </a:path>
              </a:pathLst>
            </a:custGeom>
            <a:solidFill>
              <a:srgbClr val="344636"/>
            </a:solid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9E392-692D-52A0-7B84-1F9BBE326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A91F7-6D50-CDA5-95B1-844B52821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1C726F"/>
                </a:solidFill>
              </a:rPr>
              <a:t>The long-term vision for EU’s rural areas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3E035C-3177-93E5-E3BC-9040CEDD0CE7}"/>
              </a:ext>
            </a:extLst>
          </p:cNvPr>
          <p:cNvSpPr txBox="1"/>
          <p:nvPr/>
        </p:nvSpPr>
        <p:spPr>
          <a:xfrm>
            <a:off x="1013689" y="2061861"/>
            <a:ext cx="6665143" cy="385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Rural areas are a formative part of the European economy and cultural diversity. 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They are home to hundreds of millions of Europeans who enjoy living and working there. We stand by their side and want Europe's rural areas to flourish. 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Europe is investing in rural areas because their prospects are Europe's future.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elawadee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European Commission President Ursula von der Leyen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27 March 2024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A6A3E663-52E4-1631-FACB-C05C9D216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7" y="1266238"/>
            <a:ext cx="2614138" cy="146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1C523156-AA50-71A1-4FC5-94EECA397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1" r="7724" b="3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DDAF125-C948-D4E7-6452-F09173061F6A}"/>
              </a:ext>
            </a:extLst>
          </p:cNvPr>
          <p:cNvSpPr txBox="1"/>
          <p:nvPr/>
        </p:nvSpPr>
        <p:spPr>
          <a:xfrm>
            <a:off x="102690" y="1159969"/>
            <a:ext cx="83017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600" b="0" i="0" u="none" strike="noStrike" kern="1200" cap="none" spc="0" normalizeH="0" baseline="0" noProof="0">
                <a:ln>
                  <a:noFill/>
                </a:ln>
                <a:solidFill>
                  <a:srgbClr val="F7B4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srgbClr val="F7B4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8826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88950" y="286541"/>
            <a:ext cx="3883003" cy="1016272"/>
            <a:chOff x="0" y="0"/>
            <a:chExt cx="5079454" cy="13294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79492" cy="1329436"/>
            </a:xfrm>
            <a:custGeom>
              <a:avLst/>
              <a:gdLst/>
              <a:ahLst/>
              <a:cxnLst/>
              <a:rect l="l" t="t" r="r" b="b"/>
              <a:pathLst>
                <a:path w="5079492" h="1329436">
                  <a:moveTo>
                    <a:pt x="4414774" y="1329436"/>
                  </a:moveTo>
                  <a:lnTo>
                    <a:pt x="664718" y="1329436"/>
                  </a:lnTo>
                  <a:cubicBezTo>
                    <a:pt x="297561" y="1329436"/>
                    <a:pt x="0" y="1031748"/>
                    <a:pt x="0" y="664718"/>
                  </a:cubicBezTo>
                  <a:cubicBezTo>
                    <a:pt x="0" y="297688"/>
                    <a:pt x="297561" y="0"/>
                    <a:pt x="664718" y="0"/>
                  </a:cubicBezTo>
                  <a:lnTo>
                    <a:pt x="4414774" y="0"/>
                  </a:lnTo>
                  <a:cubicBezTo>
                    <a:pt x="4781931" y="0"/>
                    <a:pt x="5079492" y="297561"/>
                    <a:pt x="5079492" y="664718"/>
                  </a:cubicBezTo>
                  <a:cubicBezTo>
                    <a:pt x="5079492" y="1031875"/>
                    <a:pt x="4781931" y="1329436"/>
                    <a:pt x="4414774" y="1329436"/>
                  </a:cubicBezTo>
                </a:path>
              </a:pathLst>
            </a:custGeom>
            <a:solidFill>
              <a:srgbClr val="425B42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500110" y="-31750"/>
            <a:ext cx="3723640" cy="2135454"/>
            <a:chOff x="0" y="0"/>
            <a:chExt cx="7447280" cy="4270908"/>
          </a:xfrm>
        </p:grpSpPr>
        <p:sp>
          <p:nvSpPr>
            <p:cNvPr id="5" name="Freeform 5"/>
            <p:cNvSpPr/>
            <p:nvPr/>
          </p:nvSpPr>
          <p:spPr>
            <a:xfrm>
              <a:off x="63500" y="63500"/>
              <a:ext cx="7320280" cy="4143883"/>
            </a:xfrm>
            <a:custGeom>
              <a:avLst/>
              <a:gdLst/>
              <a:ahLst/>
              <a:cxnLst/>
              <a:rect l="l" t="t" r="r" b="b"/>
              <a:pathLst>
                <a:path w="7320280" h="4143883">
                  <a:moveTo>
                    <a:pt x="7320280" y="0"/>
                  </a:moveTo>
                  <a:lnTo>
                    <a:pt x="7320280" y="4143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15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5691632" y="3373501"/>
              <a:ext cx="388620" cy="388747"/>
            </a:xfrm>
            <a:custGeom>
              <a:avLst/>
              <a:gdLst/>
              <a:ahLst/>
              <a:cxnLst/>
              <a:rect l="l" t="t" r="r" b="b"/>
              <a:pathLst>
                <a:path w="388620" h="388747">
                  <a:moveTo>
                    <a:pt x="110871" y="388747"/>
                  </a:moveTo>
                  <a:lnTo>
                    <a:pt x="388620" y="110871"/>
                  </a:lnTo>
                  <a:lnTo>
                    <a:pt x="277876" y="0"/>
                  </a:lnTo>
                  <a:lnTo>
                    <a:pt x="0" y="277876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5248275" y="2708529"/>
              <a:ext cx="831977" cy="831850"/>
            </a:xfrm>
            <a:custGeom>
              <a:avLst/>
              <a:gdLst/>
              <a:ahLst/>
              <a:cxnLst/>
              <a:rect l="l" t="t" r="r" b="b"/>
              <a:pathLst>
                <a:path w="831977" h="831850">
                  <a:moveTo>
                    <a:pt x="110998" y="831850"/>
                  </a:moveTo>
                  <a:lnTo>
                    <a:pt x="831977" y="110871"/>
                  </a:lnTo>
                  <a:lnTo>
                    <a:pt x="721106" y="0"/>
                  </a:lnTo>
                  <a:lnTo>
                    <a:pt x="0" y="720979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4805299" y="2043684"/>
              <a:ext cx="1275080" cy="1274953"/>
            </a:xfrm>
            <a:custGeom>
              <a:avLst/>
              <a:gdLst/>
              <a:ahLst/>
              <a:cxnLst/>
              <a:rect l="l" t="t" r="r" b="b"/>
              <a:pathLst>
                <a:path w="1275080" h="1274953">
                  <a:moveTo>
                    <a:pt x="110871" y="1274953"/>
                  </a:moveTo>
                  <a:lnTo>
                    <a:pt x="1275080" y="110744"/>
                  </a:lnTo>
                  <a:lnTo>
                    <a:pt x="1164209" y="0"/>
                  </a:lnTo>
                  <a:lnTo>
                    <a:pt x="0" y="1164209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4375531" y="1586865"/>
              <a:ext cx="1496441" cy="1496568"/>
            </a:xfrm>
            <a:custGeom>
              <a:avLst/>
              <a:gdLst/>
              <a:ahLst/>
              <a:cxnLst/>
              <a:rect l="l" t="t" r="r" b="b"/>
              <a:pathLst>
                <a:path w="1496441" h="1496568">
                  <a:moveTo>
                    <a:pt x="110744" y="1496568"/>
                  </a:moveTo>
                  <a:lnTo>
                    <a:pt x="1496441" y="110871"/>
                  </a:lnTo>
                  <a:lnTo>
                    <a:pt x="1385570" y="0"/>
                  </a:lnTo>
                  <a:lnTo>
                    <a:pt x="0" y="1385697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4043426" y="1586992"/>
              <a:ext cx="1163574" cy="1163574"/>
            </a:xfrm>
            <a:custGeom>
              <a:avLst/>
              <a:gdLst/>
              <a:ahLst/>
              <a:cxnLst/>
              <a:rect l="l" t="t" r="r" b="b"/>
              <a:pathLst>
                <a:path w="1163574" h="1163574">
                  <a:moveTo>
                    <a:pt x="110871" y="1163574"/>
                  </a:moveTo>
                  <a:lnTo>
                    <a:pt x="1163574" y="110744"/>
                  </a:lnTo>
                  <a:lnTo>
                    <a:pt x="1052703" y="0"/>
                  </a:lnTo>
                  <a:lnTo>
                    <a:pt x="0" y="1052703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3489325" y="1586865"/>
              <a:ext cx="1052703" cy="1052703"/>
            </a:xfrm>
            <a:custGeom>
              <a:avLst/>
              <a:gdLst/>
              <a:ahLst/>
              <a:cxnLst/>
              <a:rect l="l" t="t" r="r" b="b"/>
              <a:pathLst>
                <a:path w="1052703" h="1052703">
                  <a:moveTo>
                    <a:pt x="110871" y="1052703"/>
                  </a:moveTo>
                  <a:lnTo>
                    <a:pt x="1052703" y="110871"/>
                  </a:lnTo>
                  <a:lnTo>
                    <a:pt x="941832" y="0"/>
                  </a:lnTo>
                  <a:lnTo>
                    <a:pt x="0" y="941832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3157220" y="1586992"/>
              <a:ext cx="719836" cy="719709"/>
            </a:xfrm>
            <a:custGeom>
              <a:avLst/>
              <a:gdLst/>
              <a:ahLst/>
              <a:cxnLst/>
              <a:rect l="l" t="t" r="r" b="b"/>
              <a:pathLst>
                <a:path w="719836" h="719709">
                  <a:moveTo>
                    <a:pt x="110871" y="719709"/>
                  </a:moveTo>
                  <a:lnTo>
                    <a:pt x="719836" y="110744"/>
                  </a:lnTo>
                  <a:lnTo>
                    <a:pt x="608965" y="0"/>
                  </a:lnTo>
                  <a:lnTo>
                    <a:pt x="0" y="608965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2714244" y="1586992"/>
              <a:ext cx="497840" cy="497840"/>
            </a:xfrm>
            <a:custGeom>
              <a:avLst/>
              <a:gdLst/>
              <a:ahLst/>
              <a:cxnLst/>
              <a:rect l="l" t="t" r="r" b="b"/>
              <a:pathLst>
                <a:path w="497840" h="497840">
                  <a:moveTo>
                    <a:pt x="110871" y="497840"/>
                  </a:moveTo>
                  <a:lnTo>
                    <a:pt x="497840" y="110871"/>
                  </a:lnTo>
                  <a:lnTo>
                    <a:pt x="386969" y="0"/>
                  </a:lnTo>
                  <a:lnTo>
                    <a:pt x="0" y="386969"/>
                  </a:ln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2272157" y="1586865"/>
              <a:ext cx="274955" cy="274955"/>
            </a:xfrm>
            <a:custGeom>
              <a:avLst/>
              <a:gdLst/>
              <a:ahLst/>
              <a:cxnLst/>
              <a:rect l="l" t="t" r="r" b="b"/>
              <a:pathLst>
                <a:path w="274955" h="274955">
                  <a:moveTo>
                    <a:pt x="110871" y="274955"/>
                  </a:moveTo>
                  <a:lnTo>
                    <a:pt x="274955" y="110871"/>
                  </a:lnTo>
                  <a:lnTo>
                    <a:pt x="164084" y="0"/>
                  </a:lnTo>
                  <a:lnTo>
                    <a:pt x="0" y="164084"/>
                  </a:lnTo>
                  <a:close/>
                </a:path>
              </a:pathLst>
            </a:custGeom>
            <a:solidFill>
              <a:srgbClr val="425B42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6262078" y="4853693"/>
            <a:ext cx="6010281" cy="2062594"/>
            <a:chOff x="0" y="0"/>
            <a:chExt cx="12020563" cy="4125189"/>
          </a:xfrm>
        </p:grpSpPr>
        <p:sp>
          <p:nvSpPr>
            <p:cNvPr id="16" name="Freeform 16"/>
            <p:cNvSpPr/>
            <p:nvPr/>
          </p:nvSpPr>
          <p:spPr>
            <a:xfrm>
              <a:off x="67183" y="63500"/>
              <a:ext cx="11792711" cy="3945255"/>
            </a:xfrm>
            <a:custGeom>
              <a:avLst/>
              <a:gdLst/>
              <a:ahLst/>
              <a:cxnLst/>
              <a:rect l="l" t="t" r="r" b="b"/>
              <a:pathLst>
                <a:path w="11792711" h="3945255">
                  <a:moveTo>
                    <a:pt x="11764518" y="0"/>
                  </a:moveTo>
                  <a:cubicBezTo>
                    <a:pt x="11253851" y="0"/>
                    <a:pt x="10483469" y="762254"/>
                    <a:pt x="10476992" y="1550035"/>
                  </a:cubicBezTo>
                  <a:cubicBezTo>
                    <a:pt x="10450322" y="1384046"/>
                    <a:pt x="10244709" y="1265555"/>
                    <a:pt x="10023983" y="1265555"/>
                  </a:cubicBezTo>
                  <a:cubicBezTo>
                    <a:pt x="9771634" y="1265555"/>
                    <a:pt x="9499600" y="1420622"/>
                    <a:pt x="9453372" y="1836801"/>
                  </a:cubicBezTo>
                  <a:cubicBezTo>
                    <a:pt x="9031224" y="2033524"/>
                    <a:pt x="9286367" y="2676525"/>
                    <a:pt x="9286367" y="2676525"/>
                  </a:cubicBezTo>
                  <a:cubicBezTo>
                    <a:pt x="9286367" y="2676525"/>
                    <a:pt x="8906002" y="2389886"/>
                    <a:pt x="8236077" y="2389886"/>
                  </a:cubicBezTo>
                  <a:cubicBezTo>
                    <a:pt x="8109712" y="2389886"/>
                    <a:pt x="7973187" y="2400046"/>
                    <a:pt x="7826756" y="2424303"/>
                  </a:cubicBezTo>
                  <a:cubicBezTo>
                    <a:pt x="8049006" y="1670431"/>
                    <a:pt x="7307453" y="1051179"/>
                    <a:pt x="6651117" y="1051179"/>
                  </a:cubicBezTo>
                  <a:cubicBezTo>
                    <a:pt x="6455410" y="1051179"/>
                    <a:pt x="6267323" y="1106170"/>
                    <a:pt x="6114542" y="1229106"/>
                  </a:cubicBezTo>
                  <a:cubicBezTo>
                    <a:pt x="5972175" y="1101725"/>
                    <a:pt x="5742559" y="1043686"/>
                    <a:pt x="5490845" y="1043686"/>
                  </a:cubicBezTo>
                  <a:cubicBezTo>
                    <a:pt x="4863465" y="1043686"/>
                    <a:pt x="4098798" y="1404493"/>
                    <a:pt x="4204208" y="1954403"/>
                  </a:cubicBezTo>
                  <a:cubicBezTo>
                    <a:pt x="3300095" y="2047240"/>
                    <a:pt x="3175000" y="3207512"/>
                    <a:pt x="3175000" y="3207512"/>
                  </a:cubicBezTo>
                  <a:cubicBezTo>
                    <a:pt x="3175000" y="3207512"/>
                    <a:pt x="2849118" y="2800477"/>
                    <a:pt x="2435733" y="2800477"/>
                  </a:cubicBezTo>
                  <a:cubicBezTo>
                    <a:pt x="2245995" y="2800477"/>
                    <a:pt x="2037715" y="2886329"/>
                    <a:pt x="1834007" y="3136646"/>
                  </a:cubicBezTo>
                  <a:cubicBezTo>
                    <a:pt x="1733296" y="2965577"/>
                    <a:pt x="1530604" y="2858770"/>
                    <a:pt x="1332230" y="2858770"/>
                  </a:cubicBezTo>
                  <a:cubicBezTo>
                    <a:pt x="1064260" y="2858770"/>
                    <a:pt x="804164" y="3053842"/>
                    <a:pt x="814705" y="3548888"/>
                  </a:cubicBezTo>
                  <a:cubicBezTo>
                    <a:pt x="795909" y="3548126"/>
                    <a:pt x="777621" y="3547872"/>
                    <a:pt x="759714" y="3547872"/>
                  </a:cubicBezTo>
                  <a:cubicBezTo>
                    <a:pt x="204978" y="3547872"/>
                    <a:pt x="27432" y="3884803"/>
                    <a:pt x="0" y="3945255"/>
                  </a:cubicBezTo>
                  <a:lnTo>
                    <a:pt x="11792712" y="3945255"/>
                  </a:lnTo>
                  <a:lnTo>
                    <a:pt x="11792712" y="762"/>
                  </a:lnTo>
                  <a:lnTo>
                    <a:pt x="11792712" y="762"/>
                  </a:lnTo>
                  <a:cubicBezTo>
                    <a:pt x="11783441" y="254"/>
                    <a:pt x="11774043" y="0"/>
                    <a:pt x="11764644" y="0"/>
                  </a:cubicBez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4131056" y="2306193"/>
              <a:ext cx="7728839" cy="1702308"/>
            </a:xfrm>
            <a:custGeom>
              <a:avLst/>
              <a:gdLst/>
              <a:ahLst/>
              <a:cxnLst/>
              <a:rect l="l" t="t" r="r" b="b"/>
              <a:pathLst>
                <a:path w="7728839" h="1702308">
                  <a:moveTo>
                    <a:pt x="1615694" y="0"/>
                  </a:moveTo>
                  <a:cubicBezTo>
                    <a:pt x="1522984" y="0"/>
                    <a:pt x="1428877" y="21336"/>
                    <a:pt x="1343025" y="61214"/>
                  </a:cubicBezTo>
                  <a:lnTo>
                    <a:pt x="1343025" y="61214"/>
                  </a:lnTo>
                  <a:lnTo>
                    <a:pt x="1335659" y="64643"/>
                  </a:lnTo>
                  <a:lnTo>
                    <a:pt x="1335659" y="64643"/>
                  </a:lnTo>
                  <a:cubicBezTo>
                    <a:pt x="1110361" y="172593"/>
                    <a:pt x="945388" y="408940"/>
                    <a:pt x="1022350" y="719963"/>
                  </a:cubicBezTo>
                  <a:cubicBezTo>
                    <a:pt x="0" y="723392"/>
                    <a:pt x="164211" y="1491361"/>
                    <a:pt x="228600" y="1702308"/>
                  </a:cubicBezTo>
                  <a:lnTo>
                    <a:pt x="7728839" y="1702308"/>
                  </a:lnTo>
                  <a:lnTo>
                    <a:pt x="7728839" y="246888"/>
                  </a:lnTo>
                  <a:lnTo>
                    <a:pt x="7728839" y="246888"/>
                  </a:lnTo>
                  <a:cubicBezTo>
                    <a:pt x="7689215" y="242570"/>
                    <a:pt x="7638161" y="239014"/>
                    <a:pt x="7578725" y="239014"/>
                  </a:cubicBezTo>
                  <a:cubicBezTo>
                    <a:pt x="7203186" y="239014"/>
                    <a:pt x="6490716" y="382524"/>
                    <a:pt x="6173089" y="1403350"/>
                  </a:cubicBezTo>
                  <a:cubicBezTo>
                    <a:pt x="6072505" y="951103"/>
                    <a:pt x="5698363" y="775462"/>
                    <a:pt x="5330317" y="775462"/>
                  </a:cubicBezTo>
                  <a:cubicBezTo>
                    <a:pt x="4949317" y="775462"/>
                    <a:pt x="4575048" y="963803"/>
                    <a:pt x="4517644" y="1228852"/>
                  </a:cubicBezTo>
                  <a:cubicBezTo>
                    <a:pt x="4351020" y="1176274"/>
                    <a:pt x="4204208" y="1155319"/>
                    <a:pt x="4076065" y="1155319"/>
                  </a:cubicBezTo>
                  <a:cubicBezTo>
                    <a:pt x="3576701" y="1155319"/>
                    <a:pt x="3361182" y="1473073"/>
                    <a:pt x="3361182" y="1473073"/>
                  </a:cubicBezTo>
                  <a:cubicBezTo>
                    <a:pt x="3361182" y="1473073"/>
                    <a:pt x="3410331" y="1072388"/>
                    <a:pt x="2889504" y="1012190"/>
                  </a:cubicBezTo>
                  <a:cubicBezTo>
                    <a:pt x="3080004" y="610108"/>
                    <a:pt x="2721102" y="111633"/>
                    <a:pt x="2331339" y="111633"/>
                  </a:cubicBezTo>
                  <a:cubicBezTo>
                    <a:pt x="2233041" y="111633"/>
                    <a:pt x="2132965" y="143256"/>
                    <a:pt x="2039112" y="216154"/>
                  </a:cubicBezTo>
                  <a:cubicBezTo>
                    <a:pt x="1938782" y="66802"/>
                    <a:pt x="1779651" y="127"/>
                    <a:pt x="1615947" y="127"/>
                  </a:cubicBezTo>
                  <a:close/>
                </a:path>
              </a:pathLst>
            </a:custGeom>
            <a:solidFill>
              <a:srgbClr val="344636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716858" y="636303"/>
            <a:ext cx="3864903" cy="347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3"/>
              </a:lnSpc>
            </a:pPr>
            <a:r>
              <a:rPr lang="en-US" sz="206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 PORQUÉ HOY Y AQUÍ?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13372" y="1510877"/>
            <a:ext cx="9848558" cy="5950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7"/>
              </a:lnSpc>
              <a:spcBef>
                <a:spcPct val="0"/>
              </a:spcBef>
            </a:pPr>
            <a:r>
              <a:rPr lang="en-US" sz="17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1. CREEMOS EN LA MULTIESCALA</a:t>
            </a:r>
          </a:p>
          <a:p>
            <a:pPr>
              <a:lnSpc>
                <a:spcPts val="2427"/>
              </a:lnSpc>
              <a:spcBef>
                <a:spcPct val="0"/>
              </a:spcBef>
            </a:pPr>
            <a:endParaRPr lang="en-US" sz="1733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>
              <a:lnSpc>
                <a:spcPts val="2427"/>
              </a:lnSpc>
              <a:spcBef>
                <a:spcPct val="0"/>
              </a:spcBef>
            </a:pPr>
            <a:r>
              <a:rPr lang="en-US" sz="17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2. LA IMPORTANCIA DEL NIVEL REGIONAL DE LAS POLÍTICAS DE DESARROLLO Y SU ABORDAJE TRANSVERSAL COMO CLAVE DE VUELTA</a:t>
            </a:r>
          </a:p>
          <a:p>
            <a:pPr>
              <a:lnSpc>
                <a:spcPts val="2427"/>
              </a:lnSpc>
              <a:spcBef>
                <a:spcPct val="0"/>
              </a:spcBef>
            </a:pPr>
            <a:endParaRPr lang="en-US" sz="1733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>
              <a:lnSpc>
                <a:spcPts val="2427"/>
              </a:lnSpc>
              <a:spcBef>
                <a:spcPct val="0"/>
              </a:spcBef>
            </a:pPr>
            <a:r>
              <a:rPr lang="en-US" sz="17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3. AMENAZA REAL DE LOS FONDOS Y EL AGOTAMIENTO DEL ENFOQUE DESDE LOS MISMOS PRISMAS</a:t>
            </a:r>
          </a:p>
          <a:p>
            <a:pPr>
              <a:lnSpc>
                <a:spcPts val="2427"/>
              </a:lnSpc>
              <a:spcBef>
                <a:spcPct val="0"/>
              </a:spcBef>
            </a:pPr>
            <a:endParaRPr lang="en-US" sz="1733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>
              <a:lnSpc>
                <a:spcPts val="2427"/>
              </a:lnSpc>
              <a:spcBef>
                <a:spcPct val="0"/>
              </a:spcBef>
            </a:pPr>
            <a:r>
              <a:rPr lang="en-US" sz="17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4. LA NECESIDAD DE ARMONIZAR EL PROOFING EN EL MARCO MULTIESCALA</a:t>
            </a:r>
          </a:p>
          <a:p>
            <a:pPr>
              <a:lnSpc>
                <a:spcPts val="2427"/>
              </a:lnSpc>
              <a:spcBef>
                <a:spcPct val="0"/>
              </a:spcBef>
            </a:pPr>
            <a:r>
              <a:rPr lang="en-US" sz="17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5. LA IMPORTANCIA DE IMPLICAR A LAS NUEVAS GENERACIONES Y A LOS JOVENES, TODO UN RETO</a:t>
            </a:r>
          </a:p>
          <a:p>
            <a:pPr>
              <a:lnSpc>
                <a:spcPts val="2427"/>
              </a:lnSpc>
              <a:spcBef>
                <a:spcPct val="0"/>
              </a:spcBef>
            </a:pPr>
            <a:endParaRPr lang="en-US" sz="1733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>
              <a:lnSpc>
                <a:spcPts val="2427"/>
              </a:lnSpc>
              <a:spcBef>
                <a:spcPct val="0"/>
              </a:spcBef>
            </a:pPr>
            <a:r>
              <a:rPr lang="en-US" sz="17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6. LO RURAL ES COSA DE TODOS. RURAL Y URBANO</a:t>
            </a:r>
          </a:p>
          <a:p>
            <a:pPr>
              <a:lnSpc>
                <a:spcPts val="2427"/>
              </a:lnSpc>
              <a:spcBef>
                <a:spcPct val="0"/>
              </a:spcBef>
            </a:pPr>
            <a:endParaRPr lang="en-US" sz="1733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>
              <a:lnSpc>
                <a:spcPts val="2427"/>
              </a:lnSpc>
              <a:spcBef>
                <a:spcPct val="0"/>
              </a:spcBef>
            </a:pPr>
            <a:r>
              <a:rPr lang="en-US" sz="17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ESTAN TOD@S INVITADOS A BARCELONA EL 26-27-28 NOVIEMBRE:</a:t>
            </a:r>
          </a:p>
          <a:p>
            <a:pPr>
              <a:lnSpc>
                <a:spcPts val="2427"/>
              </a:lnSpc>
              <a:spcBef>
                <a:spcPct val="0"/>
              </a:spcBef>
            </a:pPr>
            <a:endParaRPr lang="en-US" sz="1733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>
              <a:lnSpc>
                <a:spcPts val="3173"/>
              </a:lnSpc>
              <a:spcBef>
                <a:spcPct val="0"/>
              </a:spcBef>
            </a:pPr>
            <a:r>
              <a:rPr lang="en-US" sz="226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  <a:hlinkClick r:id="rId2"/>
              </a:rPr>
              <a:t>https://cooperarpertransformar.cat/</a:t>
            </a:r>
            <a:r>
              <a:rPr lang="en-US" sz="226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  <a:p>
            <a:pPr>
              <a:lnSpc>
                <a:spcPts val="2427"/>
              </a:lnSpc>
              <a:spcBef>
                <a:spcPct val="0"/>
              </a:spcBef>
            </a:pPr>
            <a:endParaRPr lang="en-US" sz="2266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>
              <a:lnSpc>
                <a:spcPts val="2427"/>
              </a:lnSpc>
            </a:pPr>
            <a:endParaRPr lang="en-US" sz="2266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590550" y="388141"/>
            <a:ext cx="3883003" cy="1016272"/>
            <a:chOff x="0" y="0"/>
            <a:chExt cx="5079454" cy="132941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079492" cy="1329436"/>
            </a:xfrm>
            <a:custGeom>
              <a:avLst/>
              <a:gdLst/>
              <a:ahLst/>
              <a:cxnLst/>
              <a:rect l="l" t="t" r="r" b="b"/>
              <a:pathLst>
                <a:path w="5079492" h="1329436">
                  <a:moveTo>
                    <a:pt x="4414774" y="1329436"/>
                  </a:moveTo>
                  <a:lnTo>
                    <a:pt x="664718" y="1329436"/>
                  </a:lnTo>
                  <a:cubicBezTo>
                    <a:pt x="297561" y="1329436"/>
                    <a:pt x="0" y="1031748"/>
                    <a:pt x="0" y="664718"/>
                  </a:cubicBezTo>
                  <a:cubicBezTo>
                    <a:pt x="0" y="297688"/>
                    <a:pt x="297561" y="0"/>
                    <a:pt x="664718" y="0"/>
                  </a:cubicBezTo>
                  <a:lnTo>
                    <a:pt x="4414774" y="0"/>
                  </a:lnTo>
                  <a:cubicBezTo>
                    <a:pt x="4781931" y="0"/>
                    <a:pt x="5079492" y="297561"/>
                    <a:pt x="5079492" y="664718"/>
                  </a:cubicBezTo>
                  <a:cubicBezTo>
                    <a:pt x="5079492" y="1031875"/>
                    <a:pt x="4781931" y="1329436"/>
                    <a:pt x="4414774" y="1329436"/>
                  </a:cubicBezTo>
                </a:path>
              </a:pathLst>
            </a:custGeom>
            <a:solidFill>
              <a:srgbClr val="425B42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818458" y="663021"/>
            <a:ext cx="3864903" cy="347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3"/>
              </a:lnSpc>
            </a:pPr>
            <a:r>
              <a:rPr lang="en-US" sz="206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 PORQUÉ HOY Y AQUÍ?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2850" y="1270000"/>
            <a:ext cx="1549400" cy="463550"/>
          </a:xfrm>
          <a:custGeom>
            <a:avLst/>
            <a:gdLst/>
            <a:ahLst/>
            <a:cxnLst/>
            <a:rect l="l" t="t" r="r" b="b"/>
            <a:pathLst>
              <a:path w="2324100" h="695325">
                <a:moveTo>
                  <a:pt x="0" y="0"/>
                </a:moveTo>
                <a:lnTo>
                  <a:pt x="2324100" y="0"/>
                </a:lnTo>
                <a:lnTo>
                  <a:pt x="2324100" y="695325"/>
                </a:lnTo>
                <a:lnTo>
                  <a:pt x="0" y="6953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2882" y="1777676"/>
            <a:ext cx="1548613" cy="491357"/>
          </a:xfrm>
          <a:custGeom>
            <a:avLst/>
            <a:gdLst/>
            <a:ahLst/>
            <a:cxnLst/>
            <a:rect l="l" t="t" r="r" b="b"/>
            <a:pathLst>
              <a:path w="2322919" h="737035">
                <a:moveTo>
                  <a:pt x="0" y="0"/>
                </a:moveTo>
                <a:lnTo>
                  <a:pt x="2322919" y="0"/>
                </a:lnTo>
                <a:lnTo>
                  <a:pt x="2322919" y="737035"/>
                </a:lnTo>
                <a:lnTo>
                  <a:pt x="0" y="737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61272" y="1230198"/>
            <a:ext cx="6401" cy="1049445"/>
          </a:xfrm>
          <a:custGeom>
            <a:avLst/>
            <a:gdLst/>
            <a:ahLst/>
            <a:cxnLst/>
            <a:rect l="l" t="t" r="r" b="b"/>
            <a:pathLst>
              <a:path w="9601" h="1574168">
                <a:moveTo>
                  <a:pt x="0" y="0"/>
                </a:moveTo>
                <a:lnTo>
                  <a:pt x="9601" y="0"/>
                </a:lnTo>
                <a:lnTo>
                  <a:pt x="9601" y="1574168"/>
                </a:lnTo>
                <a:lnTo>
                  <a:pt x="0" y="15741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567722" y="1235034"/>
            <a:ext cx="1198873" cy="997033"/>
          </a:xfrm>
          <a:custGeom>
            <a:avLst/>
            <a:gdLst/>
            <a:ahLst/>
            <a:cxnLst/>
            <a:rect l="l" t="t" r="r" b="b"/>
            <a:pathLst>
              <a:path w="1798310" h="1495549">
                <a:moveTo>
                  <a:pt x="0" y="0"/>
                </a:moveTo>
                <a:lnTo>
                  <a:pt x="1798311" y="0"/>
                </a:lnTo>
                <a:lnTo>
                  <a:pt x="1798311" y="1495548"/>
                </a:lnTo>
                <a:lnTo>
                  <a:pt x="0" y="14955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262078" y="4853693"/>
            <a:ext cx="6010281" cy="2062594"/>
            <a:chOff x="0" y="0"/>
            <a:chExt cx="12020563" cy="4125189"/>
          </a:xfrm>
        </p:grpSpPr>
        <p:sp>
          <p:nvSpPr>
            <p:cNvPr id="7" name="Freeform 7"/>
            <p:cNvSpPr/>
            <p:nvPr/>
          </p:nvSpPr>
          <p:spPr>
            <a:xfrm>
              <a:off x="67183" y="63500"/>
              <a:ext cx="11792711" cy="3945255"/>
            </a:xfrm>
            <a:custGeom>
              <a:avLst/>
              <a:gdLst/>
              <a:ahLst/>
              <a:cxnLst/>
              <a:rect l="l" t="t" r="r" b="b"/>
              <a:pathLst>
                <a:path w="11792711" h="3945255">
                  <a:moveTo>
                    <a:pt x="11764518" y="0"/>
                  </a:moveTo>
                  <a:cubicBezTo>
                    <a:pt x="11253851" y="0"/>
                    <a:pt x="10483469" y="762254"/>
                    <a:pt x="10476992" y="1550035"/>
                  </a:cubicBezTo>
                  <a:cubicBezTo>
                    <a:pt x="10450322" y="1384046"/>
                    <a:pt x="10244709" y="1265555"/>
                    <a:pt x="10023983" y="1265555"/>
                  </a:cubicBezTo>
                  <a:cubicBezTo>
                    <a:pt x="9771634" y="1265555"/>
                    <a:pt x="9499600" y="1420622"/>
                    <a:pt x="9453372" y="1836801"/>
                  </a:cubicBezTo>
                  <a:cubicBezTo>
                    <a:pt x="9031224" y="2033524"/>
                    <a:pt x="9286367" y="2676525"/>
                    <a:pt x="9286367" y="2676525"/>
                  </a:cubicBezTo>
                  <a:cubicBezTo>
                    <a:pt x="9286367" y="2676525"/>
                    <a:pt x="8906002" y="2389886"/>
                    <a:pt x="8236077" y="2389886"/>
                  </a:cubicBezTo>
                  <a:cubicBezTo>
                    <a:pt x="8109712" y="2389886"/>
                    <a:pt x="7973187" y="2400046"/>
                    <a:pt x="7826756" y="2424303"/>
                  </a:cubicBezTo>
                  <a:cubicBezTo>
                    <a:pt x="8049006" y="1670431"/>
                    <a:pt x="7307453" y="1051179"/>
                    <a:pt x="6651117" y="1051179"/>
                  </a:cubicBezTo>
                  <a:cubicBezTo>
                    <a:pt x="6455410" y="1051179"/>
                    <a:pt x="6267323" y="1106170"/>
                    <a:pt x="6114542" y="1229106"/>
                  </a:cubicBezTo>
                  <a:cubicBezTo>
                    <a:pt x="5972175" y="1101725"/>
                    <a:pt x="5742559" y="1043686"/>
                    <a:pt x="5490845" y="1043686"/>
                  </a:cubicBezTo>
                  <a:cubicBezTo>
                    <a:pt x="4863465" y="1043686"/>
                    <a:pt x="4098798" y="1404493"/>
                    <a:pt x="4204208" y="1954403"/>
                  </a:cubicBezTo>
                  <a:cubicBezTo>
                    <a:pt x="3300095" y="2047240"/>
                    <a:pt x="3175000" y="3207512"/>
                    <a:pt x="3175000" y="3207512"/>
                  </a:cubicBezTo>
                  <a:cubicBezTo>
                    <a:pt x="3175000" y="3207512"/>
                    <a:pt x="2849118" y="2800477"/>
                    <a:pt x="2435733" y="2800477"/>
                  </a:cubicBezTo>
                  <a:cubicBezTo>
                    <a:pt x="2245995" y="2800477"/>
                    <a:pt x="2037715" y="2886329"/>
                    <a:pt x="1834007" y="3136646"/>
                  </a:cubicBezTo>
                  <a:cubicBezTo>
                    <a:pt x="1733296" y="2965577"/>
                    <a:pt x="1530604" y="2858770"/>
                    <a:pt x="1332230" y="2858770"/>
                  </a:cubicBezTo>
                  <a:cubicBezTo>
                    <a:pt x="1064260" y="2858770"/>
                    <a:pt x="804164" y="3053842"/>
                    <a:pt x="814705" y="3548888"/>
                  </a:cubicBezTo>
                  <a:cubicBezTo>
                    <a:pt x="795909" y="3548126"/>
                    <a:pt x="777621" y="3547872"/>
                    <a:pt x="759714" y="3547872"/>
                  </a:cubicBezTo>
                  <a:cubicBezTo>
                    <a:pt x="204978" y="3547872"/>
                    <a:pt x="27432" y="3884803"/>
                    <a:pt x="0" y="3945255"/>
                  </a:cubicBezTo>
                  <a:lnTo>
                    <a:pt x="11792712" y="3945255"/>
                  </a:lnTo>
                  <a:lnTo>
                    <a:pt x="11792712" y="762"/>
                  </a:lnTo>
                  <a:lnTo>
                    <a:pt x="11792712" y="762"/>
                  </a:lnTo>
                  <a:cubicBezTo>
                    <a:pt x="11783441" y="254"/>
                    <a:pt x="11774043" y="0"/>
                    <a:pt x="11764644" y="0"/>
                  </a:cubicBezTo>
                  <a:close/>
                </a:path>
              </a:pathLst>
            </a:custGeom>
            <a:solidFill>
              <a:srgbClr val="425B4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4131056" y="2306193"/>
              <a:ext cx="7728839" cy="1702308"/>
            </a:xfrm>
            <a:custGeom>
              <a:avLst/>
              <a:gdLst/>
              <a:ahLst/>
              <a:cxnLst/>
              <a:rect l="l" t="t" r="r" b="b"/>
              <a:pathLst>
                <a:path w="7728839" h="1702308">
                  <a:moveTo>
                    <a:pt x="1615694" y="0"/>
                  </a:moveTo>
                  <a:cubicBezTo>
                    <a:pt x="1522984" y="0"/>
                    <a:pt x="1428877" y="21336"/>
                    <a:pt x="1343025" y="61214"/>
                  </a:cubicBezTo>
                  <a:lnTo>
                    <a:pt x="1343025" y="61214"/>
                  </a:lnTo>
                  <a:lnTo>
                    <a:pt x="1335659" y="64643"/>
                  </a:lnTo>
                  <a:lnTo>
                    <a:pt x="1335659" y="64643"/>
                  </a:lnTo>
                  <a:cubicBezTo>
                    <a:pt x="1110361" y="172593"/>
                    <a:pt x="945388" y="408940"/>
                    <a:pt x="1022350" y="719963"/>
                  </a:cubicBezTo>
                  <a:cubicBezTo>
                    <a:pt x="0" y="723392"/>
                    <a:pt x="164211" y="1491361"/>
                    <a:pt x="228600" y="1702308"/>
                  </a:cubicBezTo>
                  <a:lnTo>
                    <a:pt x="7728839" y="1702308"/>
                  </a:lnTo>
                  <a:lnTo>
                    <a:pt x="7728839" y="246888"/>
                  </a:lnTo>
                  <a:lnTo>
                    <a:pt x="7728839" y="246888"/>
                  </a:lnTo>
                  <a:cubicBezTo>
                    <a:pt x="7689215" y="242570"/>
                    <a:pt x="7638161" y="239014"/>
                    <a:pt x="7578725" y="239014"/>
                  </a:cubicBezTo>
                  <a:cubicBezTo>
                    <a:pt x="7203186" y="239014"/>
                    <a:pt x="6490716" y="382524"/>
                    <a:pt x="6173089" y="1403350"/>
                  </a:cubicBezTo>
                  <a:cubicBezTo>
                    <a:pt x="6072505" y="951103"/>
                    <a:pt x="5698363" y="775462"/>
                    <a:pt x="5330317" y="775462"/>
                  </a:cubicBezTo>
                  <a:cubicBezTo>
                    <a:pt x="4949317" y="775462"/>
                    <a:pt x="4575048" y="963803"/>
                    <a:pt x="4517644" y="1228852"/>
                  </a:cubicBezTo>
                  <a:cubicBezTo>
                    <a:pt x="4351020" y="1176274"/>
                    <a:pt x="4204208" y="1155319"/>
                    <a:pt x="4076065" y="1155319"/>
                  </a:cubicBezTo>
                  <a:cubicBezTo>
                    <a:pt x="3576701" y="1155319"/>
                    <a:pt x="3361182" y="1473073"/>
                    <a:pt x="3361182" y="1473073"/>
                  </a:cubicBezTo>
                  <a:cubicBezTo>
                    <a:pt x="3361182" y="1473073"/>
                    <a:pt x="3410331" y="1072388"/>
                    <a:pt x="2889504" y="1012190"/>
                  </a:cubicBezTo>
                  <a:cubicBezTo>
                    <a:pt x="3080004" y="610108"/>
                    <a:pt x="2721102" y="111633"/>
                    <a:pt x="2331339" y="111633"/>
                  </a:cubicBezTo>
                  <a:cubicBezTo>
                    <a:pt x="2233041" y="111633"/>
                    <a:pt x="2132965" y="143256"/>
                    <a:pt x="2039112" y="216154"/>
                  </a:cubicBezTo>
                  <a:cubicBezTo>
                    <a:pt x="1938782" y="66802"/>
                    <a:pt x="1779651" y="127"/>
                    <a:pt x="1615947" y="127"/>
                  </a:cubicBezTo>
                  <a:close/>
                </a:path>
              </a:pathLst>
            </a:custGeom>
            <a:solidFill>
              <a:srgbClr val="344636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31773" y="3664427"/>
            <a:ext cx="7244453" cy="3187559"/>
          </a:xfrm>
          <a:custGeom>
            <a:avLst/>
            <a:gdLst/>
            <a:ahLst/>
            <a:cxnLst/>
            <a:rect l="l" t="t" r="r" b="b"/>
            <a:pathLst>
              <a:path w="10866679" h="4781339">
                <a:moveTo>
                  <a:pt x="0" y="0"/>
                </a:moveTo>
                <a:lnTo>
                  <a:pt x="10866679" y="0"/>
                </a:lnTo>
                <a:lnTo>
                  <a:pt x="10866679" y="4781339"/>
                </a:lnTo>
                <a:lnTo>
                  <a:pt x="0" y="47813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37828" y="1911350"/>
            <a:ext cx="10116344" cy="1524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59"/>
              </a:lnSpc>
            </a:pPr>
            <a:r>
              <a:rPr lang="en-US" sz="24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MUCHAS GRACIAS!</a:t>
            </a:r>
          </a:p>
          <a:p>
            <a:pPr algn="r">
              <a:lnSpc>
                <a:spcPts val="2959"/>
              </a:lnSpc>
            </a:pPr>
            <a:endParaRPr lang="en-US" sz="2466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r">
              <a:lnSpc>
                <a:spcPts val="2959"/>
              </a:lnSpc>
              <a:spcBef>
                <a:spcPct val="0"/>
              </a:spcBef>
            </a:pPr>
            <a:r>
              <a:rPr lang="en-US" sz="24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ESTAN TOD@S INVITADOS A BARCELONA EL 26-27-28 NOVIEMBRE:</a:t>
            </a:r>
          </a:p>
          <a:p>
            <a:pPr algn="r">
              <a:lnSpc>
                <a:spcPts val="2959"/>
              </a:lnSpc>
              <a:spcBef>
                <a:spcPct val="0"/>
              </a:spcBef>
            </a:pPr>
            <a:r>
              <a:rPr lang="en-US" sz="246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https://cooperarpertransformar.cat/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6B6EBA-7E25-E733-6A3F-9A871C893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51CE1678-0DA3-0DED-470C-9FFA207D3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Espace réservé du contenu 4" descr="Une image contenant Visage humain, fille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0AB317E-6717-28EF-7D69-E9E735186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49787" y="424706"/>
            <a:ext cx="5035588" cy="5035588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EA838F7-DDA5-D09D-00DB-15C761F1655E}"/>
              </a:ext>
            </a:extLst>
          </p:cNvPr>
          <p:cNvSpPr txBox="1">
            <a:spLocks/>
          </p:cNvSpPr>
          <p:nvPr/>
        </p:nvSpPr>
        <p:spPr>
          <a:xfrm>
            <a:off x="417057" y="541406"/>
            <a:ext cx="4294560" cy="97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7200" b="1" u="sng" dirty="0">
                <a:solidFill>
                  <a:schemeClr val="tx2">
                    <a:lumMod val="75000"/>
                    <a:lumOff val="25000"/>
                  </a:schemeClr>
                </a:solidFill>
              </a:rPr>
              <a:t>Q &amp; A Session</a:t>
            </a:r>
          </a:p>
        </p:txBody>
      </p:sp>
    </p:spTree>
    <p:extLst>
      <p:ext uri="{BB962C8B-B14F-4D97-AF65-F5344CB8AC3E}">
        <p14:creationId xmlns:p14="http://schemas.microsoft.com/office/powerpoint/2010/main" val="41922506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284D8-CB40-8781-E0C2-826252FEE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D46B4D-D2B3-1CC8-D559-C64C7260B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DDA4517D-0143-E112-1859-5EC886B34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903" y="-3884"/>
            <a:ext cx="12198903" cy="6861883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24F0CDB-F8FE-5F38-775C-C61CF134468B}"/>
              </a:ext>
            </a:extLst>
          </p:cNvPr>
          <p:cNvSpPr txBox="1"/>
          <p:nvPr/>
        </p:nvSpPr>
        <p:spPr>
          <a:xfrm>
            <a:off x="1487696" y="2865621"/>
            <a:ext cx="9209704" cy="1351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8000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THANK YOU !</a:t>
            </a:r>
            <a:endParaRPr lang="fr-BE" sz="8000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A67C79C-3F3D-9941-A21B-A20003584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325" y="5463239"/>
            <a:ext cx="1214683" cy="123387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7917C05-D5A5-6AFC-3E72-D7C51A171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548" y="5626710"/>
            <a:ext cx="2971344" cy="1070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CF45C42-8C3A-7E2D-7F8E-0320EAF85917}"/>
              </a:ext>
            </a:extLst>
          </p:cNvPr>
          <p:cNvSpPr txBox="1"/>
          <p:nvPr/>
        </p:nvSpPr>
        <p:spPr>
          <a:xfrm>
            <a:off x="4368358" y="4095636"/>
            <a:ext cx="34483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Visit</a:t>
            </a:r>
            <a:r>
              <a:rPr lang="fr-BE" dirty="0"/>
              <a:t> us: </a:t>
            </a:r>
            <a:r>
              <a:rPr lang="fr-BE" dirty="0">
                <a:hlinkClick r:id="rId5"/>
              </a:rPr>
              <a:t>www.ruraleurope.org</a:t>
            </a:r>
            <a:endParaRPr lang="fr-BE" dirty="0"/>
          </a:p>
          <a:p>
            <a:r>
              <a:rPr lang="fr-BE" dirty="0"/>
              <a:t>Contact us: </a:t>
            </a:r>
            <a:r>
              <a:rPr lang="fr-BE" dirty="0">
                <a:hlinkClick r:id="rId6"/>
              </a:rPr>
              <a:t>red@ruraleurope.org</a:t>
            </a:r>
            <a:endParaRPr lang="fr-BE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65305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0CE8F3-C6A8-F60F-2380-8C630B2FF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long-term vision for EU’s rural areas</a:t>
            </a:r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8F3DDA-857D-0A59-D36B-76DF4EE4FB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43" y="1172296"/>
            <a:ext cx="6876244" cy="48435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E3506D-17DF-85D2-2712-CB0F4E31186B}"/>
              </a:ext>
            </a:extLst>
          </p:cNvPr>
          <p:cNvSpPr txBox="1"/>
          <p:nvPr/>
        </p:nvSpPr>
        <p:spPr>
          <a:xfrm>
            <a:off x="783653" y="1413160"/>
            <a:ext cx="5937380" cy="384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  <a:hlinkClick r:id="rId4"/>
              </a:rPr>
              <a:t>Communication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 from the EC (June 2021)</a:t>
            </a:r>
          </a:p>
        </p:txBody>
      </p:sp>
      <p:sp>
        <p:nvSpPr>
          <p:cNvPr id="13" name="Down Arrow 16">
            <a:extLst>
              <a:ext uri="{FF2B5EF4-FFF2-40B4-BE49-F238E27FC236}">
                <a16:creationId xmlns:a16="http://schemas.microsoft.com/office/drawing/2014/main" id="{AC246ED3-F177-0951-239B-FC822F382D7B}"/>
              </a:ext>
            </a:extLst>
          </p:cNvPr>
          <p:cNvSpPr/>
          <p:nvPr/>
        </p:nvSpPr>
        <p:spPr>
          <a:xfrm>
            <a:off x="9673158" y="1674916"/>
            <a:ext cx="556108" cy="229842"/>
          </a:xfrm>
          <a:prstGeom prst="downArrow">
            <a:avLst/>
          </a:prstGeom>
          <a:solidFill>
            <a:schemeClr val="accent6"/>
          </a:solidFill>
          <a:ln>
            <a:solidFill>
              <a:srgbClr val="FFFFFF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58E020-2DCF-69C9-90C2-923E53644A55}"/>
              </a:ext>
            </a:extLst>
          </p:cNvPr>
          <p:cNvSpPr txBox="1"/>
          <p:nvPr/>
        </p:nvSpPr>
        <p:spPr>
          <a:xfrm>
            <a:off x="7828278" y="1305584"/>
            <a:ext cx="4212632" cy="369332"/>
          </a:xfrm>
          <a:prstGeom prst="rect">
            <a:avLst/>
          </a:prstGeom>
          <a:noFill/>
          <a:ln w="19050">
            <a:solidFill>
              <a:srgbClr val="1C72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en-GB" sz="1800" b="1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Shared goals for 2040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FF9FE8-ADC9-C64A-82FD-DF0C93A77A6C}"/>
              </a:ext>
            </a:extLst>
          </p:cNvPr>
          <p:cNvSpPr txBox="1"/>
          <p:nvPr/>
        </p:nvSpPr>
        <p:spPr>
          <a:xfrm>
            <a:off x="7828279" y="1927707"/>
            <a:ext cx="4229249" cy="923330"/>
          </a:xfrm>
          <a:prstGeom prst="rect">
            <a:avLst/>
          </a:prstGeom>
          <a:noFill/>
          <a:ln w="19050">
            <a:solidFill>
              <a:srgbClr val="F7B44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Rural action plan (EC)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Rural Pact (everyone)</a:t>
            </a:r>
          </a:p>
        </p:txBody>
      </p:sp>
      <p:pic>
        <p:nvPicPr>
          <p:cNvPr id="16" name="Picture 15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2622919F-BDDF-CF63-2835-6E3CBC129F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626" y="5135735"/>
            <a:ext cx="3292920" cy="17601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A87485-495F-2C3D-EA94-8D121DE32291}"/>
              </a:ext>
            </a:extLst>
          </p:cNvPr>
          <p:cNvSpPr txBox="1"/>
          <p:nvPr/>
        </p:nvSpPr>
        <p:spPr>
          <a:xfrm>
            <a:off x="7828278" y="2891916"/>
            <a:ext cx="4229249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1CA388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  <a:hlinkClick r:id="rId6"/>
              </a:rPr>
              <a:t>Vision for Agriculture and food </a:t>
            </a:r>
            <a:r>
              <a:rPr kumimoji="0" lang="en-GB" sz="18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(2025):</a:t>
            </a:r>
          </a:p>
          <a:p>
            <a:pPr algn="ctr">
              <a:buClrTx/>
              <a:defRPr/>
            </a:pPr>
            <a:r>
              <a:rPr lang="en-GB" sz="1600" b="1" kern="1200" dirty="0">
                <a:latin typeface="+mj-lt"/>
                <a:cs typeface="Calibri" panose="020F0502020204030204" pitchFamily="34" charset="0"/>
              </a:rPr>
              <a:t>&gt; Enhance synergies in support</a:t>
            </a:r>
          </a:p>
          <a:p>
            <a:pPr algn="ctr">
              <a:buClrTx/>
              <a:defRPr/>
            </a:pPr>
            <a:r>
              <a:rPr lang="en-GB" sz="1600" b="1" kern="1200" dirty="0">
                <a:latin typeface="+mj-lt"/>
                <a:cs typeface="Calibri" panose="020F0502020204030204" pitchFamily="34" charset="0"/>
              </a:rPr>
              <a:t>&gt; Update the Rural action plan</a:t>
            </a:r>
          </a:p>
          <a:p>
            <a:pPr algn="ctr">
              <a:buClrTx/>
              <a:defRPr/>
            </a:pPr>
            <a:r>
              <a:rPr lang="en-GB" sz="1600" b="1" kern="1200" dirty="0">
                <a:latin typeface="+mj-lt"/>
                <a:cs typeface="Calibri" panose="020F0502020204030204" pitchFamily="34" charset="0"/>
              </a:rPr>
              <a:t>&gt; Strengthen the Rural Pact</a:t>
            </a:r>
          </a:p>
          <a:p>
            <a:pPr algn="ctr">
              <a:buClrTx/>
              <a:defRPr/>
            </a:pPr>
            <a:r>
              <a:rPr lang="en-GB" sz="1600" b="1" kern="1200" dirty="0">
                <a:latin typeface="+mj-lt"/>
                <a:cs typeface="Calibri" panose="020F0502020204030204" pitchFamily="34" charset="0"/>
              </a:rPr>
              <a:t>&gt; Strengthen LEADER/Cooperation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695943-E167-4AAC-9335-F7E91D7E7809}"/>
              </a:ext>
            </a:extLst>
          </p:cNvPr>
          <p:cNvSpPr txBox="1"/>
          <p:nvPr/>
        </p:nvSpPr>
        <p:spPr>
          <a:xfrm>
            <a:off x="7828278" y="4713656"/>
            <a:ext cx="4229248" cy="369332"/>
          </a:xfrm>
          <a:prstGeom prst="rect">
            <a:avLst/>
          </a:prstGeom>
          <a:noFill/>
          <a:ln w="19050">
            <a:solidFill>
              <a:srgbClr val="1C72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en-GB" sz="18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Policies for rural areas</a:t>
            </a:r>
          </a:p>
        </p:txBody>
      </p:sp>
      <p:sp>
        <p:nvSpPr>
          <p:cNvPr id="3" name="Down Arrow 16">
            <a:extLst>
              <a:ext uri="{FF2B5EF4-FFF2-40B4-BE49-F238E27FC236}">
                <a16:creationId xmlns:a16="http://schemas.microsoft.com/office/drawing/2014/main" id="{3CB9E9E6-3466-FEAB-2644-A2DD95B564B2}"/>
              </a:ext>
            </a:extLst>
          </p:cNvPr>
          <p:cNvSpPr/>
          <p:nvPr/>
        </p:nvSpPr>
        <p:spPr>
          <a:xfrm>
            <a:off x="9673158" y="4498113"/>
            <a:ext cx="556108" cy="229842"/>
          </a:xfrm>
          <a:prstGeom prst="downArrow">
            <a:avLst/>
          </a:prstGeom>
          <a:solidFill>
            <a:schemeClr val="accent6"/>
          </a:solidFill>
          <a:ln>
            <a:solidFill>
              <a:srgbClr val="FFFFFF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55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8FE08-3643-F7E2-BB3B-C6E98C575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36525"/>
            <a:ext cx="9927538" cy="1201259"/>
          </a:xfrm>
        </p:spPr>
        <p:txBody>
          <a:bodyPr anchor="ctr">
            <a:normAutofit/>
          </a:bodyPr>
          <a:lstStyle/>
          <a:p>
            <a:r>
              <a:rPr lang="fr-BE" dirty="0"/>
              <a:t>By 2040, </a:t>
            </a:r>
            <a:r>
              <a:rPr lang="fr-BE" dirty="0" err="1"/>
              <a:t>we</a:t>
            </a:r>
            <a:r>
              <a:rPr lang="fr-BE" dirty="0"/>
              <a:t> </a:t>
            </a:r>
            <a:r>
              <a:rPr lang="fr-BE" dirty="0" err="1"/>
              <a:t>want</a:t>
            </a:r>
            <a:r>
              <a:rPr lang="fr-BE" dirty="0"/>
              <a:t> rural areas to </a:t>
            </a:r>
            <a:r>
              <a:rPr lang="fr-BE" dirty="0" err="1"/>
              <a:t>be</a:t>
            </a:r>
            <a:r>
              <a:rPr lang="fr-BE" dirty="0"/>
              <a:t>… 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8B625-2C09-E171-3899-FB5C3C43E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0" y="1576874"/>
            <a:ext cx="5162550" cy="4600090"/>
          </a:xfrm>
        </p:spPr>
        <p:txBody>
          <a:bodyPr>
            <a:normAutofit lnSpcReduction="10000"/>
          </a:bodyPr>
          <a:lstStyle/>
          <a:p>
            <a:pPr>
              <a:lnSpc>
                <a:spcPct val="104000"/>
              </a:lnSpc>
            </a:pPr>
            <a:r>
              <a:rPr lang="fr-BE" sz="2000" b="1" dirty="0"/>
              <a:t>Attractive</a:t>
            </a:r>
            <a:r>
              <a:rPr lang="fr-BE" sz="2000" dirty="0"/>
              <a:t> </a:t>
            </a:r>
            <a:r>
              <a:rPr lang="fr-BE" sz="2000" b="1" dirty="0" err="1"/>
              <a:t>spaces</a:t>
            </a:r>
            <a:r>
              <a:rPr lang="fr-BE" sz="2000" dirty="0"/>
              <a:t>, </a:t>
            </a:r>
            <a:r>
              <a:rPr lang="fr-BE" sz="2000" dirty="0" err="1"/>
              <a:t>developed</a:t>
            </a:r>
            <a:r>
              <a:rPr lang="fr-BE" sz="2000" dirty="0"/>
              <a:t> in </a:t>
            </a:r>
            <a:r>
              <a:rPr lang="fr-BE" sz="2000" b="1" dirty="0" err="1"/>
              <a:t>harmonious</a:t>
            </a:r>
            <a:r>
              <a:rPr lang="fr-BE" sz="2000" b="1" dirty="0"/>
              <a:t> </a:t>
            </a:r>
            <a:r>
              <a:rPr lang="fr-BE" sz="2000" b="1" dirty="0">
                <a:highlight>
                  <a:srgbClr val="F7B44B"/>
                </a:highlight>
              </a:rPr>
              <a:t>territorial </a:t>
            </a:r>
            <a:r>
              <a:rPr lang="fr-BE" sz="2000" b="1" dirty="0" err="1">
                <a:highlight>
                  <a:srgbClr val="F7B44B"/>
                </a:highlight>
              </a:rPr>
              <a:t>development</a:t>
            </a:r>
            <a:r>
              <a:rPr lang="fr-BE" sz="2000" dirty="0"/>
              <a:t>, </a:t>
            </a:r>
            <a:r>
              <a:rPr lang="fr-BE" sz="2000" dirty="0" err="1"/>
              <a:t>unlocking</a:t>
            </a:r>
            <a:r>
              <a:rPr lang="fr-BE" sz="2000" dirty="0"/>
              <a:t> </a:t>
            </a:r>
            <a:r>
              <a:rPr lang="fr-BE" sz="2000" dirty="0" err="1"/>
              <a:t>their</a:t>
            </a:r>
            <a:r>
              <a:rPr lang="fr-BE" sz="2000" dirty="0"/>
              <a:t> </a:t>
            </a:r>
            <a:r>
              <a:rPr lang="fr-BE" sz="2000" dirty="0" err="1"/>
              <a:t>specific</a:t>
            </a:r>
            <a:r>
              <a:rPr lang="fr-BE" sz="2000" dirty="0"/>
              <a:t> </a:t>
            </a:r>
            <a:r>
              <a:rPr lang="fr-BE" sz="2000" b="1" dirty="0" err="1"/>
              <a:t>potential</a:t>
            </a:r>
            <a:r>
              <a:rPr lang="fr-BE" sz="2000" dirty="0"/>
              <a:t>, </a:t>
            </a:r>
            <a:r>
              <a:rPr lang="fr-BE" sz="2000" dirty="0" err="1"/>
              <a:t>making</a:t>
            </a:r>
            <a:r>
              <a:rPr lang="fr-BE" sz="2000" dirty="0"/>
              <a:t> </a:t>
            </a:r>
            <a:r>
              <a:rPr lang="fr-BE" sz="2000" dirty="0" err="1"/>
              <a:t>them</a:t>
            </a:r>
            <a:r>
              <a:rPr lang="fr-BE" sz="2000" dirty="0"/>
              <a:t> </a:t>
            </a:r>
            <a:r>
              <a:rPr lang="fr-BE" sz="2000" b="1" dirty="0"/>
              <a:t>places of </a:t>
            </a:r>
            <a:r>
              <a:rPr lang="fr-BE" sz="2000" b="1" dirty="0" err="1"/>
              <a:t>opportunity</a:t>
            </a:r>
            <a:r>
              <a:rPr lang="fr-BE" sz="2000" b="1" dirty="0"/>
              <a:t> </a:t>
            </a:r>
            <a:r>
              <a:rPr lang="fr-BE" sz="2000" dirty="0"/>
              <a:t>and </a:t>
            </a:r>
            <a:r>
              <a:rPr lang="fr-BE" sz="2000" dirty="0" err="1"/>
              <a:t>providing</a:t>
            </a:r>
            <a:r>
              <a:rPr lang="fr-BE" sz="2000" dirty="0"/>
              <a:t> local solutions to help tackle the </a:t>
            </a:r>
            <a:r>
              <a:rPr lang="fr-BE" sz="2000" b="1" dirty="0"/>
              <a:t>local </a:t>
            </a:r>
            <a:r>
              <a:rPr lang="fr-BE" sz="2000" b="1" dirty="0" err="1"/>
              <a:t>effects</a:t>
            </a:r>
            <a:r>
              <a:rPr lang="fr-BE" sz="2000" b="1" dirty="0"/>
              <a:t> of global challenges </a:t>
            </a:r>
            <a:r>
              <a:rPr lang="fr-BE" sz="2000" dirty="0">
                <a:solidFill>
                  <a:srgbClr val="38807E"/>
                </a:solidFill>
              </a:rPr>
              <a:t>(goal 1)</a:t>
            </a:r>
          </a:p>
          <a:p>
            <a:pPr>
              <a:lnSpc>
                <a:spcPct val="104000"/>
              </a:lnSpc>
            </a:pPr>
            <a:r>
              <a:rPr lang="fr-BE" sz="2000" dirty="0" err="1"/>
              <a:t>Engaged</a:t>
            </a:r>
            <a:r>
              <a:rPr lang="fr-BE" sz="2000" dirty="0"/>
              <a:t> in </a:t>
            </a:r>
            <a:r>
              <a:rPr lang="fr-BE" sz="2000" b="1" dirty="0"/>
              <a:t>multi-</a:t>
            </a:r>
            <a:r>
              <a:rPr lang="fr-BE" sz="2000" b="1" dirty="0" err="1"/>
              <a:t>level</a:t>
            </a:r>
            <a:r>
              <a:rPr lang="fr-BE" sz="2000" dirty="0"/>
              <a:t> and </a:t>
            </a:r>
            <a:r>
              <a:rPr lang="fr-BE" sz="2000" b="1" dirty="0"/>
              <a:t>place-</a:t>
            </a:r>
            <a:r>
              <a:rPr lang="fr-BE" sz="2000" b="1" dirty="0" err="1"/>
              <a:t>based</a:t>
            </a:r>
            <a:r>
              <a:rPr lang="fr-BE" sz="2000" b="1" dirty="0"/>
              <a:t> </a:t>
            </a:r>
            <a:r>
              <a:rPr lang="fr-BE" sz="2000" b="1" dirty="0" err="1"/>
              <a:t>governance</a:t>
            </a:r>
            <a:r>
              <a:rPr lang="fr-BE" sz="2000" dirty="0"/>
              <a:t>, </a:t>
            </a:r>
            <a:r>
              <a:rPr lang="fr-BE" sz="2000" dirty="0" err="1"/>
              <a:t>developing</a:t>
            </a:r>
            <a:r>
              <a:rPr lang="fr-BE" sz="2000" dirty="0"/>
              <a:t> </a:t>
            </a:r>
            <a:r>
              <a:rPr lang="fr-BE" sz="2000" b="1" dirty="0" err="1">
                <a:highlight>
                  <a:srgbClr val="F7B44B"/>
                </a:highlight>
              </a:rPr>
              <a:t>integrated</a:t>
            </a:r>
            <a:r>
              <a:rPr lang="fr-BE" sz="2000" b="1" dirty="0">
                <a:highlight>
                  <a:srgbClr val="F7B44B"/>
                </a:highlight>
              </a:rPr>
              <a:t> </a:t>
            </a:r>
            <a:r>
              <a:rPr lang="fr-BE" sz="2000" b="1" dirty="0" err="1">
                <a:highlight>
                  <a:srgbClr val="F7B44B"/>
                </a:highlight>
              </a:rPr>
              <a:t>strategies</a:t>
            </a:r>
            <a:r>
              <a:rPr lang="fr-BE" sz="2000" b="1" dirty="0">
                <a:highlight>
                  <a:srgbClr val="F7B44B"/>
                </a:highlight>
              </a:rPr>
              <a:t> </a:t>
            </a:r>
            <a:r>
              <a:rPr lang="fr-BE" sz="2000" dirty="0" err="1"/>
              <a:t>using</a:t>
            </a:r>
            <a:r>
              <a:rPr lang="fr-BE" sz="2000" dirty="0"/>
              <a:t> collaborative and </a:t>
            </a:r>
            <a:r>
              <a:rPr lang="fr-BE" sz="2000" b="1" dirty="0" err="1"/>
              <a:t>participatory</a:t>
            </a:r>
            <a:r>
              <a:rPr lang="fr-BE" sz="2000" b="1" dirty="0"/>
              <a:t> </a:t>
            </a:r>
            <a:r>
              <a:rPr lang="fr-BE" sz="2000" b="1" dirty="0" err="1"/>
              <a:t>approaches</a:t>
            </a:r>
            <a:r>
              <a:rPr lang="fr-BE" sz="2000" b="1" dirty="0"/>
              <a:t>,</a:t>
            </a:r>
            <a:r>
              <a:rPr lang="fr-BE" sz="2000" dirty="0"/>
              <a:t> </a:t>
            </a:r>
            <a:r>
              <a:rPr lang="fr-BE" sz="2000" dirty="0" err="1"/>
              <a:t>benefitting</a:t>
            </a:r>
            <a:r>
              <a:rPr lang="fr-BE" sz="2000" dirty="0"/>
              <a:t> </a:t>
            </a:r>
            <a:r>
              <a:rPr lang="fr-BE" sz="2000" dirty="0" err="1"/>
              <a:t>from</a:t>
            </a:r>
            <a:r>
              <a:rPr lang="fr-BE" sz="2000" dirty="0"/>
              <a:t> </a:t>
            </a:r>
            <a:r>
              <a:rPr lang="fr-BE" sz="2000" dirty="0" err="1"/>
              <a:t>tailor</a:t>
            </a:r>
            <a:r>
              <a:rPr lang="fr-BE" sz="2000" dirty="0"/>
              <a:t>-made </a:t>
            </a:r>
            <a:r>
              <a:rPr lang="fr-BE" sz="2000" dirty="0" err="1"/>
              <a:t>policy</a:t>
            </a:r>
            <a:r>
              <a:rPr lang="fr-BE" sz="2000" dirty="0"/>
              <a:t> mixes and </a:t>
            </a:r>
            <a:r>
              <a:rPr lang="fr-BE" sz="2000" dirty="0" err="1"/>
              <a:t>interdependencies</a:t>
            </a:r>
            <a:r>
              <a:rPr lang="fr-BE" sz="2000" dirty="0"/>
              <a:t> </a:t>
            </a:r>
            <a:r>
              <a:rPr lang="fr-BE" sz="2000" dirty="0" err="1"/>
              <a:t>between</a:t>
            </a:r>
            <a:r>
              <a:rPr lang="fr-BE" sz="2000" dirty="0"/>
              <a:t> </a:t>
            </a:r>
            <a:r>
              <a:rPr lang="fr-BE" sz="2000" dirty="0" err="1"/>
              <a:t>urban</a:t>
            </a:r>
            <a:r>
              <a:rPr lang="fr-BE" sz="2000" dirty="0"/>
              <a:t> and rural areas </a:t>
            </a:r>
            <a:r>
              <a:rPr lang="fr-BE" sz="2000" dirty="0">
                <a:solidFill>
                  <a:srgbClr val="38807E"/>
                </a:solidFill>
              </a:rPr>
              <a:t>(goal 2)</a:t>
            </a:r>
            <a:endParaRPr lang="en-IE" sz="2000" dirty="0">
              <a:solidFill>
                <a:srgbClr val="38807E"/>
              </a:solidFill>
            </a:endParaRPr>
          </a:p>
        </p:txBody>
      </p:sp>
      <p:pic>
        <p:nvPicPr>
          <p:cNvPr id="4" name="Picture 3" descr="A green landscape with houses and roads&#10;&#10;AI-generated content may be incorrect.">
            <a:extLst>
              <a:ext uri="{FF2B5EF4-FFF2-40B4-BE49-F238E27FC236}">
                <a16:creationId xmlns:a16="http://schemas.microsoft.com/office/drawing/2014/main" id="{68013DDD-4D02-9DE4-8BFE-B1BAAD152C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18" r="15671" b="1"/>
          <a:stretch>
            <a:fillRect/>
          </a:stretch>
        </p:blipFill>
        <p:spPr>
          <a:xfrm>
            <a:off x="838200" y="1576874"/>
            <a:ext cx="5162550" cy="4600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8354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1">
            <a:extLst>
              <a:ext uri="{FF2B5EF4-FFF2-40B4-BE49-F238E27FC236}">
                <a16:creationId xmlns:a16="http://schemas.microsoft.com/office/drawing/2014/main" id="{FE687877-6070-D33C-B70E-FD0773203D40}"/>
              </a:ext>
            </a:extLst>
          </p:cNvPr>
          <p:cNvSpPr/>
          <p:nvPr/>
        </p:nvSpPr>
        <p:spPr>
          <a:xfrm>
            <a:off x="296248" y="5612905"/>
            <a:ext cx="2904481" cy="738210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F5DA73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B44B">
                  <a:lumMod val="50000"/>
                </a:srgbClr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Youth: </a:t>
            </a:r>
          </a:p>
          <a:p>
            <a:pPr marL="360363" marR="0" lvl="1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Getting more rural young people in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ERASMUS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6248" y="1437408"/>
            <a:ext cx="2918583" cy="632718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F5DA73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7B44B">
                  <a:lumMod val="50000"/>
                </a:srgbClr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Rural revitalisation platform launched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elawadee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03554" y="2123404"/>
            <a:ext cx="2897175" cy="1406984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F5DA73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7B44B">
                  <a:lumMod val="50000"/>
                </a:srgbClr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Research and innovation for rural communities</a:t>
            </a:r>
          </a:p>
          <a:p>
            <a:pPr marL="360363" marR="0" lvl="1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60 multi-actor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research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 projects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under Horizon EU</a:t>
            </a:r>
          </a:p>
          <a:p>
            <a:pPr marL="360363" marR="0" lvl="1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European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Start-up village forum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launched</a:t>
            </a:r>
          </a:p>
        </p:txBody>
      </p:sp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2160F800-D63C-165A-66A0-48FE956984FE}"/>
              </a:ext>
            </a:extLst>
          </p:cNvPr>
          <p:cNvSpPr/>
          <p:nvPr/>
        </p:nvSpPr>
        <p:spPr>
          <a:xfrm>
            <a:off x="3356475" y="1437408"/>
            <a:ext cx="2798944" cy="834748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6DC7F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6DC7F1">
                  <a:lumMod val="50000"/>
                </a:srgbClr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Networking on mobility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for rural communities under SMARTA-NET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944A80F0-0BAA-253E-4E2D-F4AFE12B3FA3}"/>
              </a:ext>
            </a:extLst>
          </p:cNvPr>
          <p:cNvSpPr/>
          <p:nvPr/>
        </p:nvSpPr>
        <p:spPr>
          <a:xfrm>
            <a:off x="3356475" y="3126174"/>
            <a:ext cx="2798944" cy="1730976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6DC7F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6DC7F1">
                  <a:lumMod val="50000"/>
                </a:srgbClr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Rural Digital Futures</a:t>
            </a:r>
          </a:p>
          <a:p>
            <a:pPr marL="269875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€23.5 billion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invested in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connectivity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in market failure areas</a:t>
            </a:r>
          </a:p>
          <a:p>
            <a:pPr marL="269875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Pilot on digital education in remote areas “Learning from the extremes”</a:t>
            </a:r>
          </a:p>
        </p:txBody>
      </p:sp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37EE80E6-B899-8406-9782-C838E6F2E69D}"/>
              </a:ext>
            </a:extLst>
          </p:cNvPr>
          <p:cNvSpPr/>
          <p:nvPr/>
        </p:nvSpPr>
        <p:spPr>
          <a:xfrm>
            <a:off x="6305433" y="1437408"/>
            <a:ext cx="2717540" cy="1406984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6ABA7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6ABA76">
                  <a:lumMod val="50000"/>
                </a:srgbClr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Rural energy communities advisory hub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 (RECAH)</a:t>
            </a:r>
          </a:p>
          <a:p>
            <a:pPr marL="268288" marR="0" lvl="1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27 municipalities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received technical assistance</a:t>
            </a:r>
          </a:p>
          <a:p>
            <a:pPr marL="268288" marR="0" lvl="1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Guidance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for all</a:t>
            </a:r>
          </a:p>
        </p:txBody>
      </p:sp>
      <p:sp>
        <p:nvSpPr>
          <p:cNvPr id="19" name="Rounded Rectangle 8">
            <a:extLst>
              <a:ext uri="{FF2B5EF4-FFF2-40B4-BE49-F238E27FC236}">
                <a16:creationId xmlns:a16="http://schemas.microsoft.com/office/drawing/2014/main" id="{5F931AAB-0473-6380-2964-49E15C1D550D}"/>
              </a:ext>
            </a:extLst>
          </p:cNvPr>
          <p:cNvSpPr/>
          <p:nvPr/>
        </p:nvSpPr>
        <p:spPr>
          <a:xfrm>
            <a:off x="6305433" y="2905376"/>
            <a:ext cx="2717540" cy="689408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6ABA7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6ABA76">
                  <a:lumMod val="50000"/>
                </a:srgbClr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Certification of Carbon removals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elawadee"/>
              <a:ea typeface="+mn-ea"/>
              <a:cs typeface="+mn-cs"/>
            </a:endParaRPr>
          </a:p>
        </p:txBody>
      </p:sp>
      <p:sp>
        <p:nvSpPr>
          <p:cNvPr id="25" name="Rounded Rectangle 8">
            <a:extLst>
              <a:ext uri="{FF2B5EF4-FFF2-40B4-BE49-F238E27FC236}">
                <a16:creationId xmlns:a16="http://schemas.microsoft.com/office/drawing/2014/main" id="{FD880FF7-1142-0E74-093D-F07AA815EF6B}"/>
              </a:ext>
            </a:extLst>
          </p:cNvPr>
          <p:cNvSpPr/>
          <p:nvPr/>
        </p:nvSpPr>
        <p:spPr>
          <a:xfrm>
            <a:off x="6295594" y="3655893"/>
            <a:ext cx="2717540" cy="1201258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6ABA7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6ABA76">
                  <a:lumMod val="50000"/>
                </a:srgbClr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EU mission: A soil deal for Europe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(R&amp;I calls)</a:t>
            </a:r>
          </a:p>
          <a:p>
            <a:pPr marL="285750" marR="0" lvl="0" indent="-1936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Funding for local/regional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living labs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and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lighthouses</a:t>
            </a:r>
          </a:p>
        </p:txBody>
      </p:sp>
      <p:sp>
        <p:nvSpPr>
          <p:cNvPr id="51" name="Rounded Rectangle 8">
            <a:extLst>
              <a:ext uri="{FF2B5EF4-FFF2-40B4-BE49-F238E27FC236}">
                <a16:creationId xmlns:a16="http://schemas.microsoft.com/office/drawing/2014/main" id="{AA639870-862E-9C54-5D2D-5B7C27F3318F}"/>
              </a:ext>
            </a:extLst>
          </p:cNvPr>
          <p:cNvSpPr/>
          <p:nvPr/>
        </p:nvSpPr>
        <p:spPr>
          <a:xfrm>
            <a:off x="6290993" y="4943854"/>
            <a:ext cx="2726741" cy="1407260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6ABA7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6ABA76">
                  <a:lumMod val="50000"/>
                </a:srgbClr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Social resilience and Women in rural areas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elawadee"/>
              <a:ea typeface="+mn-ea"/>
              <a:cs typeface="+mn-cs"/>
            </a:endParaRPr>
          </a:p>
          <a:p>
            <a:pPr marL="268288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Raising awareness on the importance of care in rural areas (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European care strategy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2022)</a:t>
            </a:r>
          </a:p>
        </p:txBody>
      </p:sp>
      <p:sp>
        <p:nvSpPr>
          <p:cNvPr id="54" name="Rounded Rectangle 8">
            <a:extLst>
              <a:ext uri="{FF2B5EF4-FFF2-40B4-BE49-F238E27FC236}">
                <a16:creationId xmlns:a16="http://schemas.microsoft.com/office/drawing/2014/main" id="{0BB6B23E-F077-FC00-009D-B954D6D4CBB0}"/>
              </a:ext>
            </a:extLst>
          </p:cNvPr>
          <p:cNvSpPr/>
          <p:nvPr/>
        </p:nvSpPr>
        <p:spPr>
          <a:xfrm>
            <a:off x="9178212" y="1459727"/>
            <a:ext cx="2717540" cy="2123939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E63437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63437">
                  <a:lumMod val="50000"/>
                </a:srgbClr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Entrepreneurship and social economy (SE)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elawadee"/>
              <a:ea typeface="+mn-ea"/>
              <a:cs typeface="+mn-cs"/>
            </a:endParaRPr>
          </a:p>
          <a:p>
            <a:pPr marL="269875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Providing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good practices for social economy in rural areas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under “Transition pathway for proximity and social economy”</a:t>
            </a:r>
          </a:p>
          <a:p>
            <a:pPr marL="269875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Funding for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consortia in SE in rural areas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73D4FBD1-7A72-A8C3-3200-576E78644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413"/>
            <a:ext cx="9927538" cy="1201259"/>
          </a:xfrm>
        </p:spPr>
        <p:txBody>
          <a:bodyPr/>
          <a:lstStyle/>
          <a:p>
            <a:r>
              <a:rPr lang="en-GB">
                <a:solidFill>
                  <a:srgbClr val="1C726F"/>
                </a:solidFill>
              </a:rPr>
              <a:t>The rural action plan: 24 thematic actions</a:t>
            </a:r>
            <a:endParaRPr lang="en-BE">
              <a:solidFill>
                <a:srgbClr val="1C726F"/>
              </a:solidFill>
            </a:endParaRPr>
          </a:p>
        </p:txBody>
      </p:sp>
      <p:pic>
        <p:nvPicPr>
          <p:cNvPr id="59" name="Picture 58" descr="A picture containing graphics, logo, font, graphic design&#10;&#10;Description automatically generated">
            <a:extLst>
              <a:ext uri="{FF2B5EF4-FFF2-40B4-BE49-F238E27FC236}">
                <a16:creationId xmlns:a16="http://schemas.microsoft.com/office/drawing/2014/main" id="{A43A321A-A5BD-E11A-ED0D-9D54451D7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06" y="1010224"/>
            <a:ext cx="653448" cy="498034"/>
          </a:xfrm>
          <a:prstGeom prst="rect">
            <a:avLst/>
          </a:prstGeom>
        </p:spPr>
      </p:pic>
      <p:pic>
        <p:nvPicPr>
          <p:cNvPr id="63" name="Picture 62" descr="A picture containing circle, graphics, screenshot, design&#10;&#10;Description automatically generated">
            <a:extLst>
              <a:ext uri="{FF2B5EF4-FFF2-40B4-BE49-F238E27FC236}">
                <a16:creationId xmlns:a16="http://schemas.microsoft.com/office/drawing/2014/main" id="{AFE1F52C-AE91-DB18-BC9D-6E5FF3E717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491" y="1000938"/>
            <a:ext cx="653448" cy="498033"/>
          </a:xfrm>
          <a:prstGeom prst="rect">
            <a:avLst/>
          </a:prstGeom>
        </p:spPr>
      </p:pic>
      <p:pic>
        <p:nvPicPr>
          <p:cNvPr id="65" name="Picture 64" descr="A green and white logo&#10;&#10;Description automatically generated with low confidence">
            <a:extLst>
              <a:ext uri="{FF2B5EF4-FFF2-40B4-BE49-F238E27FC236}">
                <a16:creationId xmlns:a16="http://schemas.microsoft.com/office/drawing/2014/main" id="{A93DE82E-9FE6-C568-2D78-8BA3A078FF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178" y="1023872"/>
            <a:ext cx="653449" cy="498035"/>
          </a:xfrm>
          <a:prstGeom prst="rect">
            <a:avLst/>
          </a:prstGeom>
        </p:spPr>
      </p:pic>
      <p:pic>
        <p:nvPicPr>
          <p:cNvPr id="69" name="Picture 68" descr="A picture containing graphics, heart, symbol, logo&#10;&#10;Description automatically generated">
            <a:extLst>
              <a:ext uri="{FF2B5EF4-FFF2-40B4-BE49-F238E27FC236}">
                <a16:creationId xmlns:a16="http://schemas.microsoft.com/office/drawing/2014/main" id="{95DA2ACA-A596-E9E0-3EC1-31D4E704D8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419" y="1019741"/>
            <a:ext cx="653449" cy="498034"/>
          </a:xfrm>
          <a:prstGeom prst="rect">
            <a:avLst/>
          </a:prstGeom>
        </p:spPr>
      </p:pic>
      <p:sp>
        <p:nvSpPr>
          <p:cNvPr id="26" name="Rounded Rectangle 21">
            <a:extLst>
              <a:ext uri="{FF2B5EF4-FFF2-40B4-BE49-F238E27FC236}">
                <a16:creationId xmlns:a16="http://schemas.microsoft.com/office/drawing/2014/main" id="{42653F28-84C3-AB38-669A-478DCCA21918}"/>
              </a:ext>
            </a:extLst>
          </p:cNvPr>
          <p:cNvSpPr/>
          <p:nvPr/>
        </p:nvSpPr>
        <p:spPr>
          <a:xfrm>
            <a:off x="303554" y="3583666"/>
            <a:ext cx="2902707" cy="82527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F5DA73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7B44B">
                  <a:lumMod val="50000"/>
                </a:srgbClr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Networking for LEADER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(EU CAP Network)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 and Smart villages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SmartRural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 21 &amp; 27)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elawadee"/>
              <a:ea typeface="+mn-ea"/>
              <a:cs typeface="+mn-cs"/>
            </a:endParaRPr>
          </a:p>
        </p:txBody>
      </p:sp>
      <p:sp>
        <p:nvSpPr>
          <p:cNvPr id="33" name="Rounded Rectangle 21">
            <a:extLst>
              <a:ext uri="{FF2B5EF4-FFF2-40B4-BE49-F238E27FC236}">
                <a16:creationId xmlns:a16="http://schemas.microsoft.com/office/drawing/2014/main" id="{90C6353C-54E9-D2CD-E1BF-A3379FAEEEE2}"/>
              </a:ext>
            </a:extLst>
          </p:cNvPr>
          <p:cNvSpPr/>
          <p:nvPr/>
        </p:nvSpPr>
        <p:spPr>
          <a:xfrm>
            <a:off x="303555" y="4462215"/>
            <a:ext cx="2911276" cy="1085925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F5DA73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7B44B">
                  <a:lumMod val="50000"/>
                </a:srgbClr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Study on land-use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for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sustainable agriculture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working on recommendations for local planning and zoning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elawadee"/>
              <a:ea typeface="+mn-ea"/>
              <a:cs typeface="+mn-cs"/>
            </a:endParaRPr>
          </a:p>
        </p:txBody>
      </p:sp>
      <p:sp>
        <p:nvSpPr>
          <p:cNvPr id="35" name="Rounded Rectangle 8">
            <a:extLst>
              <a:ext uri="{FF2B5EF4-FFF2-40B4-BE49-F238E27FC236}">
                <a16:creationId xmlns:a16="http://schemas.microsoft.com/office/drawing/2014/main" id="{C6E93210-8D66-1315-49DC-E7A72FC9435E}"/>
              </a:ext>
            </a:extLst>
          </p:cNvPr>
          <p:cNvSpPr/>
          <p:nvPr/>
        </p:nvSpPr>
        <p:spPr>
          <a:xfrm>
            <a:off x="3356475" y="2330060"/>
            <a:ext cx="2798944" cy="738210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6DC7F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6DC7F1">
                  <a:lumMod val="50000"/>
                </a:srgbClr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Urban mobility plans being updated with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more focus on rural-urban linkages</a:t>
            </a:r>
          </a:p>
        </p:txBody>
      </p:sp>
      <p:sp>
        <p:nvSpPr>
          <p:cNvPr id="38" name="Rounded Rectangle 8">
            <a:extLst>
              <a:ext uri="{FF2B5EF4-FFF2-40B4-BE49-F238E27FC236}">
                <a16:creationId xmlns:a16="http://schemas.microsoft.com/office/drawing/2014/main" id="{6BADF27B-08A6-370D-3E01-D892E8353036}"/>
              </a:ext>
            </a:extLst>
          </p:cNvPr>
          <p:cNvSpPr/>
          <p:nvPr/>
        </p:nvSpPr>
        <p:spPr>
          <a:xfrm>
            <a:off x="3356475" y="4943855"/>
            <a:ext cx="2798944" cy="1407259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6DC7F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6DC7F1">
                  <a:lumMod val="50000"/>
                </a:srgbClr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Broadband competency office network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acting for improved connectivity in market failure areas</a:t>
            </a:r>
          </a:p>
          <a:p>
            <a:pPr marL="285750" marR="0" lvl="0" indent="-1936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Capacity building/+advice</a:t>
            </a:r>
          </a:p>
        </p:txBody>
      </p:sp>
      <p:sp>
        <p:nvSpPr>
          <p:cNvPr id="40" name="Rounded Rectangle 8">
            <a:extLst>
              <a:ext uri="{FF2B5EF4-FFF2-40B4-BE49-F238E27FC236}">
                <a16:creationId xmlns:a16="http://schemas.microsoft.com/office/drawing/2014/main" id="{654A28F1-AB73-7BD3-56B0-F67A0836889A}"/>
              </a:ext>
            </a:extLst>
          </p:cNvPr>
          <p:cNvSpPr/>
          <p:nvPr/>
        </p:nvSpPr>
        <p:spPr>
          <a:xfrm>
            <a:off x="9178212" y="4943853"/>
            <a:ext cx="2717540" cy="743715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E63437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63437">
                  <a:lumMod val="50000"/>
                </a:srgbClr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Toolkit for producer groups in Geographical Indications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elawadee"/>
              <a:ea typeface="+mn-ea"/>
              <a:cs typeface="+mn-cs"/>
            </a:endParaRPr>
          </a:p>
        </p:txBody>
      </p:sp>
      <p:sp>
        <p:nvSpPr>
          <p:cNvPr id="41" name="Rounded Rectangle 8">
            <a:extLst>
              <a:ext uri="{FF2B5EF4-FFF2-40B4-BE49-F238E27FC236}">
                <a16:creationId xmlns:a16="http://schemas.microsoft.com/office/drawing/2014/main" id="{8F6E957A-E927-4D13-EFA2-AFF325F6E376}"/>
              </a:ext>
            </a:extLst>
          </p:cNvPr>
          <p:cNvSpPr/>
          <p:nvPr/>
        </p:nvSpPr>
        <p:spPr>
          <a:xfrm>
            <a:off x="9178212" y="5748528"/>
            <a:ext cx="2717540" cy="602586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E63437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63437">
                  <a:lumMod val="50000"/>
                </a:srgbClr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Networking for forest-dominant municipalities</a:t>
            </a:r>
          </a:p>
        </p:txBody>
      </p:sp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CD3250EC-5178-6369-7AFF-676DDCFBC14F}"/>
              </a:ext>
            </a:extLst>
          </p:cNvPr>
          <p:cNvSpPr/>
          <p:nvPr/>
        </p:nvSpPr>
        <p:spPr>
          <a:xfrm>
            <a:off x="9178212" y="3655894"/>
            <a:ext cx="2717540" cy="1201256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E63437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63437">
                  <a:lumMod val="50000"/>
                </a:srgbClr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Education for youth</a:t>
            </a:r>
          </a:p>
          <a:p>
            <a:pPr marL="269875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9875" algn="l"/>
              </a:tabLst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Dedicated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content for rural schools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 under school education platform &amp; online teacher community</a:t>
            </a:r>
          </a:p>
        </p:txBody>
      </p:sp>
    </p:spTree>
    <p:extLst>
      <p:ext uri="{BB962C8B-B14F-4D97-AF65-F5344CB8AC3E}">
        <p14:creationId xmlns:p14="http://schemas.microsoft.com/office/powerpoint/2010/main" val="2570519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1">
            <a:extLst>
              <a:ext uri="{FF2B5EF4-FFF2-40B4-BE49-F238E27FC236}">
                <a16:creationId xmlns:a16="http://schemas.microsoft.com/office/drawing/2014/main" id="{FE687877-6070-D33C-B70E-FD0773203D40}"/>
              </a:ext>
            </a:extLst>
          </p:cNvPr>
          <p:cNvSpPr/>
          <p:nvPr/>
        </p:nvSpPr>
        <p:spPr>
          <a:xfrm>
            <a:off x="3962400" y="2112886"/>
            <a:ext cx="7759700" cy="473582"/>
          </a:xfrm>
          <a:prstGeom prst="roundRect">
            <a:avLst>
              <a:gd name="adj" fmla="val 9064"/>
            </a:avLst>
          </a:prstGeom>
          <a:solidFill>
            <a:schemeClr val="bg1"/>
          </a:solidFill>
          <a:ln>
            <a:solidFill>
              <a:srgbClr val="356C6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tabLst/>
              <a:defRPr/>
            </a:pPr>
            <a:r>
              <a:rPr kumimoji="0" lang="en-GB" sz="2400" i="0" u="none" strike="noStrike" kern="1200" normalizeH="0" baseline="0" noProof="0" dirty="0">
                <a:solidFill>
                  <a:schemeClr val="tx1"/>
                </a:solidFill>
                <a:uLnTx/>
                <a:uFillTx/>
                <a:latin typeface="Leelawadee"/>
                <a:ea typeface="+mn-ea"/>
                <a:cs typeface="+mn-cs"/>
              </a:rPr>
              <a:t>Proposed method to define </a:t>
            </a:r>
            <a:r>
              <a:rPr kumimoji="0" lang="en-GB" sz="2400" b="1" i="0" u="none" strike="noStrike" kern="1200" normalizeH="0" baseline="0" noProof="0" dirty="0">
                <a:solidFill>
                  <a:srgbClr val="38807E"/>
                </a:solidFill>
                <a:uLnTx/>
                <a:uFillTx/>
                <a:latin typeface="Leelawadee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functional rural areas</a:t>
            </a:r>
            <a:endParaRPr kumimoji="0" lang="en-GB" sz="2400" i="0" u="none" strike="noStrike" kern="1200" normalizeH="0" baseline="0" noProof="0" dirty="0">
              <a:solidFill>
                <a:srgbClr val="38807E"/>
              </a:solidFill>
              <a:uLnTx/>
              <a:uFillTx/>
              <a:latin typeface="Leelawadee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62400" y="1273359"/>
            <a:ext cx="7759700" cy="799939"/>
          </a:xfrm>
          <a:prstGeom prst="roundRect">
            <a:avLst>
              <a:gd name="adj" fmla="val 9589"/>
            </a:avLst>
          </a:prstGeom>
          <a:solidFill>
            <a:schemeClr val="bg1"/>
          </a:solidFill>
          <a:ln>
            <a:solidFill>
              <a:srgbClr val="356C6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Tx/>
              <a:tabLst/>
              <a:defRPr/>
            </a:pPr>
            <a:r>
              <a:rPr kumimoji="0" lang="en-GB" sz="2400" b="1" i="0" strike="noStrike" kern="1200" normalizeH="0" baseline="0" noProof="0" dirty="0">
                <a:solidFill>
                  <a:srgbClr val="38807E"/>
                </a:solidFill>
                <a:uLnTx/>
                <a:uFillTx/>
                <a:latin typeface="Leelawadee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Better statistics</a:t>
            </a:r>
            <a:r>
              <a:rPr kumimoji="0" lang="en-GB" sz="2400" b="1" i="0" strike="noStrike" kern="1200" normalizeH="0" baseline="0" noProof="0" dirty="0">
                <a:solidFill>
                  <a:srgbClr val="38807E"/>
                </a:solidFill>
                <a:uLnTx/>
                <a:uFillTx/>
                <a:latin typeface="Leelawadee"/>
                <a:ea typeface="+mn-ea"/>
                <a:cs typeface="+mn-cs"/>
              </a:rPr>
              <a:t>: </a:t>
            </a:r>
            <a:r>
              <a:rPr kumimoji="0" lang="en-GB" sz="2400" i="0" u="none" strike="noStrike" kern="1200" normalizeH="0" baseline="0" noProof="0" dirty="0">
                <a:solidFill>
                  <a:schemeClr val="tx1"/>
                </a:solidFill>
                <a:uLnTx/>
                <a:uFillTx/>
                <a:latin typeface="Leelawadee"/>
                <a:ea typeface="+mn-ea"/>
                <a:cs typeface="+mn-cs"/>
              </a:rPr>
              <a:t>t</a:t>
            </a:r>
            <a:r>
              <a:rPr kumimoji="0" lang="en-GB" sz="2400" i="0" u="none" strike="noStrike" kern="1200" normalizeH="0" baseline="0" noProof="0" dirty="0" err="1">
                <a:solidFill>
                  <a:schemeClr val="tx1"/>
                </a:solidFill>
                <a:uLnTx/>
                <a:uFillTx/>
                <a:latin typeface="Leelawadee"/>
                <a:ea typeface="+mn-ea"/>
                <a:cs typeface="+mn-cs"/>
              </a:rPr>
              <a:t>wice</a:t>
            </a:r>
            <a:r>
              <a:rPr kumimoji="0" lang="en-GB" sz="2400" i="0" u="none" strike="noStrike" kern="1200" normalizeH="0" baseline="0" noProof="0" dirty="0">
                <a:solidFill>
                  <a:schemeClr val="tx1"/>
                </a:solidFill>
                <a:uLnTx/>
                <a:uFillTx/>
                <a:latin typeface="Leelawadee"/>
                <a:ea typeface="+mn-ea"/>
                <a:cs typeface="+mn-cs"/>
              </a:rPr>
              <a:t> more indicators, geospatial datasets, new legislation on population statistics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962400" y="3818711"/>
            <a:ext cx="7759700" cy="1590687"/>
          </a:xfrm>
          <a:prstGeom prst="roundRect">
            <a:avLst>
              <a:gd name="adj" fmla="val 9064"/>
            </a:avLst>
          </a:prstGeom>
          <a:solidFill>
            <a:schemeClr val="bg1"/>
          </a:solidFill>
          <a:ln>
            <a:solidFill>
              <a:srgbClr val="356C6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tabLst/>
              <a:defRPr/>
            </a:pPr>
            <a:r>
              <a:rPr kumimoji="0" lang="en-GB" sz="2400" b="1" i="0" strike="noStrike" kern="1200" normalizeH="0" baseline="0" noProof="0" dirty="0">
                <a:solidFill>
                  <a:srgbClr val="38807E"/>
                </a:solidFill>
                <a:uLnTx/>
                <a:uFillTx/>
                <a:latin typeface="Leelawadee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Rural proofing </a:t>
            </a:r>
            <a:r>
              <a:rPr kumimoji="0" lang="en-GB" sz="2400" i="0" strike="noStrike" kern="1200" normalizeH="0" baseline="0" noProof="0" dirty="0">
                <a:solidFill>
                  <a:schemeClr val="tx1"/>
                </a:solidFill>
                <a:uLnTx/>
                <a:uFillTx/>
                <a:latin typeface="Leelawadee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included in </a:t>
            </a:r>
            <a:r>
              <a:rPr kumimoji="0" lang="en-GB" sz="2400" i="0" u="none" strike="noStrike" kern="1200" normalizeH="0" baseline="0" noProof="0" dirty="0">
                <a:solidFill>
                  <a:schemeClr val="tx1"/>
                </a:solidFill>
                <a:uLnTx/>
                <a:uFillTx/>
                <a:latin typeface="Leelawadee"/>
                <a:ea typeface="+mn-ea"/>
                <a:cs typeface="+mn-cs"/>
              </a:rPr>
              <a:t>‘Better regulation guidelines’, toolbox, methodologies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GB" sz="2400" i="0" u="none" strike="noStrike" kern="1200" normalizeH="0" baseline="0" noProof="0" dirty="0">
                <a:solidFill>
                  <a:schemeClr val="tx1"/>
                </a:solidFill>
                <a:uLnTx/>
                <a:uFillTx/>
                <a:latin typeface="Leelawadee"/>
                <a:ea typeface="+mn-ea"/>
                <a:cs typeface="+mn-cs"/>
              </a:rPr>
              <a:t>Framework for rural proofing at national, regional     and local level</a:t>
            </a:r>
          </a:p>
        </p:txBody>
      </p:sp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2160F800-D63C-165A-66A0-48FE956984FE}"/>
              </a:ext>
            </a:extLst>
          </p:cNvPr>
          <p:cNvSpPr/>
          <p:nvPr/>
        </p:nvSpPr>
        <p:spPr>
          <a:xfrm>
            <a:off x="3962400" y="5478434"/>
            <a:ext cx="7759700" cy="708203"/>
          </a:xfrm>
          <a:prstGeom prst="roundRect">
            <a:avLst>
              <a:gd name="adj" fmla="val 9589"/>
            </a:avLst>
          </a:prstGeom>
          <a:solidFill>
            <a:schemeClr val="bg1"/>
          </a:solidFill>
          <a:ln>
            <a:solidFill>
              <a:srgbClr val="356C6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Tx/>
              <a:tabLst/>
              <a:defRPr/>
            </a:pPr>
            <a:r>
              <a:rPr kumimoji="0" lang="en-GB" sz="2400" b="1" i="0" u="none" strike="noStrike" kern="1200" normalizeH="0" baseline="0" noProof="0" dirty="0">
                <a:solidFill>
                  <a:srgbClr val="38807E"/>
                </a:solidFill>
                <a:uLnTx/>
                <a:uFillTx/>
                <a:latin typeface="Leelawadee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Rural Pact</a:t>
            </a:r>
            <a:r>
              <a:rPr kumimoji="0" lang="en-GB" sz="2400" b="1" i="0" u="none" strike="noStrike" kern="1200" normalizeH="0" baseline="0" noProof="0" dirty="0">
                <a:solidFill>
                  <a:srgbClr val="38807E"/>
                </a:solidFill>
                <a:uLnTx/>
                <a:uFillTx/>
                <a:latin typeface="Leelawadee"/>
                <a:ea typeface="+mn-ea"/>
                <a:cs typeface="+mn-cs"/>
              </a:rPr>
              <a:t> </a:t>
            </a:r>
            <a:r>
              <a:rPr kumimoji="0" lang="en-GB" sz="2400" i="0" u="none" strike="noStrike" kern="1200" normalizeH="0" baseline="0" noProof="0" dirty="0">
                <a:solidFill>
                  <a:schemeClr val="tx1"/>
                </a:solidFill>
                <a:uLnTx/>
                <a:uFillTx/>
                <a:latin typeface="Leelawadee"/>
                <a:ea typeface="+mn-ea"/>
                <a:cs typeface="+mn-cs"/>
              </a:rPr>
              <a:t>operational at EU level, pacts being adopted at national and regional levels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73D4FBD1-7A72-A8C3-3200-576E78644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474" y="102502"/>
            <a:ext cx="9927538" cy="1201259"/>
          </a:xfrm>
        </p:spPr>
        <p:txBody>
          <a:bodyPr/>
          <a:lstStyle/>
          <a:p>
            <a:r>
              <a:rPr lang="en-GB" dirty="0"/>
              <a:t>The rural action plan: 6 cross-cutting actions</a:t>
            </a:r>
            <a:endParaRPr lang="en-BE" i="1" dirty="0"/>
          </a:p>
        </p:txBody>
      </p:sp>
      <p:sp>
        <p:nvSpPr>
          <p:cNvPr id="26" name="Rounded Rectangle 21">
            <a:extLst>
              <a:ext uri="{FF2B5EF4-FFF2-40B4-BE49-F238E27FC236}">
                <a16:creationId xmlns:a16="http://schemas.microsoft.com/office/drawing/2014/main" id="{42653F28-84C3-AB38-669A-478DCCA21918}"/>
              </a:ext>
            </a:extLst>
          </p:cNvPr>
          <p:cNvSpPr/>
          <p:nvPr/>
        </p:nvSpPr>
        <p:spPr>
          <a:xfrm>
            <a:off x="3962400" y="3281284"/>
            <a:ext cx="7759700" cy="505984"/>
          </a:xfrm>
          <a:prstGeom prst="roundRect">
            <a:avLst>
              <a:gd name="adj" fmla="val 9064"/>
            </a:avLst>
          </a:prstGeom>
          <a:solidFill>
            <a:schemeClr val="bg1"/>
          </a:solidFill>
          <a:ln>
            <a:solidFill>
              <a:srgbClr val="356C6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tabLst/>
              <a:defRPr/>
            </a:pPr>
            <a:r>
              <a:rPr kumimoji="0" lang="en-GB" sz="2400" b="1" i="0" u="none" strike="noStrike" kern="1200" normalizeH="0" baseline="0" noProof="0" dirty="0">
                <a:solidFill>
                  <a:srgbClr val="38807E"/>
                </a:solidFill>
                <a:uLnTx/>
                <a:uFillTx/>
                <a:latin typeface="Leelawadee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Toolkit on rural funds</a:t>
            </a:r>
            <a:endParaRPr kumimoji="0" lang="en-GB" sz="2400" i="0" u="none" strike="noStrike" kern="1200" normalizeH="0" baseline="0" noProof="0" dirty="0">
              <a:solidFill>
                <a:srgbClr val="38807E"/>
              </a:solidFill>
              <a:uLnTx/>
              <a:uFillTx/>
              <a:latin typeface="Leelawadee"/>
              <a:ea typeface="+mn-ea"/>
              <a:cs typeface="+mn-cs"/>
            </a:endParaRPr>
          </a:p>
        </p:txBody>
      </p:sp>
      <p:sp>
        <p:nvSpPr>
          <p:cNvPr id="33" name="Rounded Rectangle 21">
            <a:extLst>
              <a:ext uri="{FF2B5EF4-FFF2-40B4-BE49-F238E27FC236}">
                <a16:creationId xmlns:a16="http://schemas.microsoft.com/office/drawing/2014/main" id="{90C6353C-54E9-D2CD-E1BF-A3379FAEEEE2}"/>
              </a:ext>
            </a:extLst>
          </p:cNvPr>
          <p:cNvSpPr/>
          <p:nvPr/>
        </p:nvSpPr>
        <p:spPr>
          <a:xfrm>
            <a:off x="3962400" y="2630641"/>
            <a:ext cx="7759700" cy="505984"/>
          </a:xfrm>
          <a:prstGeom prst="roundRect">
            <a:avLst>
              <a:gd name="adj" fmla="val 9064"/>
            </a:avLst>
          </a:prstGeom>
          <a:solidFill>
            <a:schemeClr val="bg1"/>
          </a:solidFill>
          <a:ln>
            <a:solidFill>
              <a:srgbClr val="356C6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tabLst/>
              <a:defRPr/>
            </a:pPr>
            <a:r>
              <a:rPr kumimoji="0" lang="en-GB" sz="2400" b="1" i="0" u="none" strike="noStrike" kern="1200" normalizeH="0" baseline="0" noProof="0" dirty="0">
                <a:solidFill>
                  <a:srgbClr val="38807E"/>
                </a:solidFill>
                <a:uLnTx/>
                <a:uFillTx/>
                <a:latin typeface="Leelawadee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Rural observatory</a:t>
            </a:r>
            <a:r>
              <a:rPr kumimoji="0" lang="en-GB" sz="2400" b="1" i="0" u="none" strike="noStrike" kern="1200" normalizeH="0" baseline="0" noProof="0" dirty="0">
                <a:solidFill>
                  <a:srgbClr val="38807E"/>
                </a:solidFill>
                <a:uLnTx/>
                <a:uFillTx/>
                <a:latin typeface="Leelawadee"/>
                <a:ea typeface="+mn-ea"/>
                <a:cs typeface="+mn-cs"/>
              </a:rPr>
              <a:t> </a:t>
            </a:r>
            <a:r>
              <a:rPr kumimoji="0" lang="en-GB" sz="2400" i="0" u="none" strike="noStrike" kern="1200" normalizeH="0" baseline="0" noProof="0" dirty="0">
                <a:solidFill>
                  <a:schemeClr val="tx1"/>
                </a:solidFill>
                <a:uLnTx/>
                <a:uFillTx/>
                <a:latin typeface="Leelawadee"/>
                <a:ea typeface="+mn-ea"/>
                <a:cs typeface="+mn-cs"/>
              </a:rPr>
              <a:t>(Data &amp; analysis)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5D94CA-C43C-820A-553D-CA1CEBFDDA12}"/>
              </a:ext>
            </a:extLst>
          </p:cNvPr>
          <p:cNvSpPr txBox="1"/>
          <p:nvPr/>
        </p:nvSpPr>
        <p:spPr>
          <a:xfrm>
            <a:off x="690316" y="1567886"/>
            <a:ext cx="241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More and </a:t>
            </a:r>
            <a:r>
              <a:rPr kumimoji="0" lang="fr-B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easier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 to </a:t>
            </a:r>
            <a:r>
              <a:rPr kumimoji="0" lang="fr-B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access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 rural data</a:t>
            </a:r>
            <a:endParaRPr kumimoji="0" lang="en-I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elawadee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04EF2B-0F1D-93CE-8889-D4F883A0AD71}"/>
              </a:ext>
            </a:extLst>
          </p:cNvPr>
          <p:cNvSpPr txBox="1"/>
          <p:nvPr/>
        </p:nvSpPr>
        <p:spPr>
          <a:xfrm>
            <a:off x="690316" y="4392416"/>
            <a:ext cx="3272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Mechanism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 in place to rural-proof </a:t>
            </a:r>
            <a:r>
              <a:rPr kumimoji="0" lang="fr-B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policies</a:t>
            </a:r>
            <a:endParaRPr kumimoji="0" lang="en-I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elawadee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459494-67EA-BA14-4554-3EF0BE4542A4}"/>
              </a:ext>
            </a:extLst>
          </p:cNvPr>
          <p:cNvSpPr txBox="1"/>
          <p:nvPr/>
        </p:nvSpPr>
        <p:spPr>
          <a:xfrm>
            <a:off x="690316" y="5533795"/>
            <a:ext cx="2941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Improving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 </a:t>
            </a:r>
            <a:r>
              <a:rPr kumimoji="0" lang="fr-B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governance</a:t>
            </a:r>
            <a:endParaRPr kumimoji="0" lang="en-I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elawadee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D56BCB-AE8D-01C6-4CD1-0051577949F2}"/>
              </a:ext>
            </a:extLst>
          </p:cNvPr>
          <p:cNvSpPr txBox="1"/>
          <p:nvPr/>
        </p:nvSpPr>
        <p:spPr>
          <a:xfrm>
            <a:off x="690316" y="3268554"/>
            <a:ext cx="3272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Easier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 </a:t>
            </a:r>
            <a:r>
              <a:rPr kumimoji="0" lang="fr-B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access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 to info on </a:t>
            </a:r>
            <a:r>
              <a:rPr kumimoji="0" lang="fr-B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funds</a:t>
            </a:r>
            <a:endParaRPr kumimoji="0" lang="en-I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elawade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761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4367E-8232-9831-6619-490DD9777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Rural Pact – a space to work together</a:t>
            </a:r>
            <a:endParaRPr lang="en-BE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578B11-2713-2425-F2B4-8894FE6B8DBB}"/>
              </a:ext>
            </a:extLst>
          </p:cNvPr>
          <p:cNvSpPr/>
          <p:nvPr/>
        </p:nvSpPr>
        <p:spPr>
          <a:xfrm>
            <a:off x="7412995" y="2098344"/>
            <a:ext cx="2593289" cy="45539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Leelawadee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F7DCEC-5292-6DDD-3027-FDA514B39D29}"/>
              </a:ext>
            </a:extLst>
          </p:cNvPr>
          <p:cNvSpPr txBox="1"/>
          <p:nvPr/>
        </p:nvSpPr>
        <p:spPr>
          <a:xfrm>
            <a:off x="6107522" y="1169453"/>
            <a:ext cx="4776861" cy="481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1C726F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Objectives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1C726F"/>
              </a:solidFill>
              <a:effectLst/>
              <a:uLnTx/>
              <a:uFillTx/>
              <a:latin typeface="Leelawadee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1E2DEC-DD6A-3A69-593B-B68C7C5E676C}"/>
              </a:ext>
            </a:extLst>
          </p:cNvPr>
          <p:cNvGrpSpPr/>
          <p:nvPr/>
        </p:nvGrpSpPr>
        <p:grpSpPr>
          <a:xfrm>
            <a:off x="104100" y="1438353"/>
            <a:ext cx="5605108" cy="3421808"/>
            <a:chOff x="338493" y="1387518"/>
            <a:chExt cx="5605108" cy="342180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C271E38-7FBA-AC4C-83D2-0B6DEA305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8493" y="1387518"/>
              <a:ext cx="5605108" cy="342180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771707-74EF-EF9D-9450-BC773241E77E}"/>
                </a:ext>
              </a:extLst>
            </p:cNvPr>
            <p:cNvSpPr/>
            <p:nvPr/>
          </p:nvSpPr>
          <p:spPr>
            <a:xfrm>
              <a:off x="2468361" y="2531252"/>
              <a:ext cx="1175658" cy="1134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elawadee"/>
                <a:ea typeface="+mn-ea"/>
                <a:cs typeface="+mn-cs"/>
              </a:endParaRPr>
            </a:p>
          </p:txBody>
        </p:sp>
      </p:grpSp>
      <p:pic>
        <p:nvPicPr>
          <p:cNvPr id="8" name="Picture 7" descr="A green ear and ear with sound waves&#10;&#10;Description automatically generated">
            <a:extLst>
              <a:ext uri="{FF2B5EF4-FFF2-40B4-BE49-F238E27FC236}">
                <a16:creationId xmlns:a16="http://schemas.microsoft.com/office/drawing/2014/main" id="{49C20870-C349-F83D-01E9-A026166F80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40" y="1855791"/>
            <a:ext cx="720590" cy="720000"/>
          </a:xfrm>
          <a:prstGeom prst="rect">
            <a:avLst/>
          </a:prstGeom>
        </p:spPr>
      </p:pic>
      <p:pic>
        <p:nvPicPr>
          <p:cNvPr id="9" name="Picture 8" descr="A logo of a brain&#10;&#10;Description automatically generated">
            <a:extLst>
              <a:ext uri="{FF2B5EF4-FFF2-40B4-BE49-F238E27FC236}">
                <a16:creationId xmlns:a16="http://schemas.microsoft.com/office/drawing/2014/main" id="{8D555E57-3132-116A-943B-116982F8C4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048" y="2925304"/>
            <a:ext cx="720000" cy="720000"/>
          </a:xfrm>
          <a:prstGeom prst="rect">
            <a:avLst/>
          </a:prstGeom>
        </p:spPr>
      </p:pic>
      <p:pic>
        <p:nvPicPr>
          <p:cNvPr id="10" name="Picture 9" descr="A group of hands in a circle&#10;&#10;Description automatically generated">
            <a:extLst>
              <a:ext uri="{FF2B5EF4-FFF2-40B4-BE49-F238E27FC236}">
                <a16:creationId xmlns:a16="http://schemas.microsoft.com/office/drawing/2014/main" id="{1DBEFDDF-3C7E-4F1B-0158-315D83AC22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40" y="4140161"/>
            <a:ext cx="720590" cy="720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9AE068F-A0AA-00F8-B24F-FDB28B610CBD}"/>
              </a:ext>
            </a:extLst>
          </p:cNvPr>
          <p:cNvSpPr/>
          <p:nvPr/>
        </p:nvSpPr>
        <p:spPr>
          <a:xfrm>
            <a:off x="6884114" y="1751507"/>
            <a:ext cx="3563502" cy="103539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>
                <a:ln>
                  <a:noFill/>
                </a:ln>
                <a:solidFill>
                  <a:srgbClr val="F7B44B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Amplifying rural voices </a:t>
            </a:r>
            <a:r>
              <a:rPr kumimoji="0" lang="en-GB" sz="1700" b="1" i="0" u="none" strike="noStrike" kern="1200" cap="none" spc="0" normalizeH="0" baseline="0" noProof="0">
                <a:ln>
                  <a:noFill/>
                </a:ln>
                <a:solidFill>
                  <a:srgbClr val="356D64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and bringing them higher on the political agenda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25542EF-6474-9D7B-CF6E-4BFF69FEB6E8}"/>
              </a:ext>
            </a:extLst>
          </p:cNvPr>
          <p:cNvSpPr/>
          <p:nvPr/>
        </p:nvSpPr>
        <p:spPr>
          <a:xfrm>
            <a:off x="6884114" y="2857172"/>
            <a:ext cx="3168376" cy="9695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>
                <a:ln>
                  <a:noFill/>
                </a:ln>
                <a:solidFill>
                  <a:srgbClr val="F7B44B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Structuring and enabling networking</a:t>
            </a:r>
            <a:r>
              <a:rPr kumimoji="0" lang="en-GB" sz="1700" b="1" i="0" u="none" strike="noStrike" kern="1200" cap="none" spc="0" normalizeH="0" baseline="0" noProof="0">
                <a:ln>
                  <a:noFill/>
                </a:ln>
                <a:solidFill>
                  <a:srgbClr val="1C726F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, collaboration &amp; mutual learning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BB5081B-18C5-4A54-7359-9981CE7C0BF0}"/>
              </a:ext>
            </a:extLst>
          </p:cNvPr>
          <p:cNvSpPr/>
          <p:nvPr/>
        </p:nvSpPr>
        <p:spPr>
          <a:xfrm>
            <a:off x="6884114" y="4059902"/>
            <a:ext cx="3411977" cy="103539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>
                <a:ln>
                  <a:noFill/>
                </a:ln>
                <a:solidFill>
                  <a:srgbClr val="1C726F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Encouraging and monitoring voluntary </a:t>
            </a:r>
            <a:r>
              <a:rPr kumimoji="0" lang="en-GB" sz="1700" b="1" i="0" u="none" strike="noStrike" kern="1200" cap="none" spc="0" normalizeH="0" baseline="0" noProof="0">
                <a:ln>
                  <a:noFill/>
                </a:ln>
                <a:solidFill>
                  <a:srgbClr val="F7B44B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commitments to act for the vision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F5520F-EE53-321F-5275-D93F2B4B5623}"/>
              </a:ext>
            </a:extLst>
          </p:cNvPr>
          <p:cNvSpPr/>
          <p:nvPr/>
        </p:nvSpPr>
        <p:spPr>
          <a:xfrm>
            <a:off x="10460600" y="1964850"/>
            <a:ext cx="1476000" cy="3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>
                <a:ln>
                  <a:noFill/>
                </a:ln>
                <a:solidFill>
                  <a:srgbClr val="EFC216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Policies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BA6166-297B-712F-3786-4EE0AF5DD020}"/>
              </a:ext>
            </a:extLst>
          </p:cNvPr>
          <p:cNvSpPr/>
          <p:nvPr/>
        </p:nvSpPr>
        <p:spPr>
          <a:xfrm>
            <a:off x="10447615" y="3048211"/>
            <a:ext cx="1476000" cy="59118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EFC216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Capacities &amp; Networking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415785-E9D9-612E-D858-2F41A25288FC}"/>
              </a:ext>
            </a:extLst>
          </p:cNvPr>
          <p:cNvSpPr/>
          <p:nvPr/>
        </p:nvSpPr>
        <p:spPr>
          <a:xfrm>
            <a:off x="10460600" y="4299151"/>
            <a:ext cx="1476000" cy="3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>
                <a:ln>
                  <a:noFill/>
                </a:ln>
                <a:solidFill>
                  <a:srgbClr val="EFC216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Action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D18863-23D0-B996-B1C2-D88380C43D3B}"/>
              </a:ext>
            </a:extLst>
          </p:cNvPr>
          <p:cNvSpPr txBox="1"/>
          <p:nvPr/>
        </p:nvSpPr>
        <p:spPr>
          <a:xfrm>
            <a:off x="506541" y="5633385"/>
            <a:ext cx="11685459" cy="632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D69600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The Rural Pact is a formal space and framework to boost cooperation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C726F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between national, regional and local governments, civil society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1C726F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organisations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C726F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, businesses, academics and citizens to act towards the shared goals of the rural vision.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9A4CB5-282C-81BF-92FB-E57735EDA4DB}"/>
              </a:ext>
            </a:extLst>
          </p:cNvPr>
          <p:cNvSpPr txBox="1"/>
          <p:nvPr/>
        </p:nvSpPr>
        <p:spPr>
          <a:xfrm>
            <a:off x="506541" y="5151522"/>
            <a:ext cx="4776861" cy="542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C726F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What is the Rural Pact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C726F"/>
                </a:solidFill>
                <a:effectLst/>
                <a:uLnTx/>
                <a:uFillTx/>
                <a:latin typeface="Leelawadee"/>
                <a:ea typeface="+mn-ea"/>
                <a:cs typeface="+mn-cs"/>
              </a:rPr>
              <a:t>?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726F"/>
              </a:solidFill>
              <a:effectLst/>
              <a:uLnTx/>
              <a:uFillTx/>
              <a:latin typeface="Leelawadee"/>
              <a:ea typeface="+mn-ea"/>
              <a:cs typeface="+mn-cs"/>
            </a:endParaRPr>
          </a:p>
        </p:txBody>
      </p:sp>
      <p:pic>
        <p:nvPicPr>
          <p:cNvPr id="4" name="Picture 3" descr="A green sign with white text&#10;&#10;Description automatically generated">
            <a:extLst>
              <a:ext uri="{FF2B5EF4-FFF2-40B4-BE49-F238E27FC236}">
                <a16:creationId xmlns:a16="http://schemas.microsoft.com/office/drawing/2014/main" id="{8B90D4B9-7399-58FC-63FB-F7766316F4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08" y="2939511"/>
            <a:ext cx="1187715" cy="62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5870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3044</Words>
  <Application>Microsoft Office PowerPoint</Application>
  <PresentationFormat>Grand écran</PresentationFormat>
  <Paragraphs>386</Paragraphs>
  <Slides>43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57" baseType="lpstr">
      <vt:lpstr>Aptos</vt:lpstr>
      <vt:lpstr>Aptos Display</vt:lpstr>
      <vt:lpstr>Arial</vt:lpstr>
      <vt:lpstr>Arial</vt:lpstr>
      <vt:lpstr>Bahnschrift</vt:lpstr>
      <vt:lpstr>Calibri</vt:lpstr>
      <vt:lpstr>Leelawadee</vt:lpstr>
      <vt:lpstr>Leelawadee UI</vt:lpstr>
      <vt:lpstr>Open Sans</vt:lpstr>
      <vt:lpstr>Open Sans Bold</vt:lpstr>
      <vt:lpstr>Open Sans Italics</vt:lpstr>
      <vt:lpstr>Symbol</vt:lpstr>
      <vt:lpstr>Wingdings</vt:lpstr>
      <vt:lpstr>Thème Office</vt:lpstr>
      <vt:lpstr>Présentation PowerPoint</vt:lpstr>
      <vt:lpstr>Présentation PowerPoint</vt:lpstr>
      <vt:lpstr>The EU Rural vision 2040 Towards a more integrated approach to rural policy</vt:lpstr>
      <vt:lpstr>The long-term vision for EU’s rural areas</vt:lpstr>
      <vt:lpstr>The long-term vision for EU’s rural areas</vt:lpstr>
      <vt:lpstr>By 2040, we want rural areas to be… </vt:lpstr>
      <vt:lpstr>The rural action plan: 24 thematic actions</vt:lpstr>
      <vt:lpstr>The rural action plan: 6 cross-cutting actions</vt:lpstr>
      <vt:lpstr>The Rural Pact – a space to work together</vt:lpstr>
      <vt:lpstr>Towards a more integrated approach at national level</vt:lpstr>
      <vt:lpstr>Rural areas in the MFF (2028-2034)</vt:lpstr>
      <vt:lpstr>Updating the EU Rural Action Plan</vt:lpstr>
      <vt:lpstr>Timeline</vt:lpstr>
      <vt:lpstr>Thank you!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 LAURENZO Gino (REGIO)</dc:creator>
  <cp:lastModifiedBy>Eric Martial TAGUEM</cp:lastModifiedBy>
  <cp:revision>6</cp:revision>
  <dcterms:created xsi:type="dcterms:W3CDTF">2025-05-14T09:42:10Z</dcterms:created>
  <dcterms:modified xsi:type="dcterms:W3CDTF">2025-10-14T11:07:46Z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2025-05-14T10:02:48Z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74928d22-04e7-40cf-880c-d6bc319bba42</vt:lpwstr>
  </property>
  <property fmtid="{D5CDD505-2E9C-101B-9397-08002B2CF9AE}" pid="8" name="MSIP_Label_6bd9ddd1-4d20-43f6-abfa-fc3c07406f94_ContentBits">
    <vt:lpwstr>0</vt:lpwstr>
  </property>
  <property fmtid="{D5CDD505-2E9C-101B-9397-08002B2CF9AE}" pid="9" name="MSIP_Label_6bd9ddd1-4d20-43f6-abfa-fc3c07406f94_Tag">
    <vt:lpwstr>50, 3, 0, 1</vt:lpwstr>
  </property>
</Properties>
</file>